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6"/>
  </p:notesMasterIdLst>
  <p:sldIdLst>
    <p:sldId id="266" r:id="rId3"/>
    <p:sldId id="265" r:id="rId4"/>
    <p:sldId id="256" r:id="rId5"/>
    <p:sldId id="257" r:id="rId7"/>
    <p:sldId id="258" r:id="rId8"/>
    <p:sldId id="259" r:id="rId9"/>
    <p:sldId id="260" r:id="rId10"/>
    <p:sldId id="261" r:id="rId11"/>
    <p:sldId id="262" r:id="rId12"/>
    <p:sldId id="263" r:id="rId13"/>
    <p:sldId id="264" r:id="rId14"/>
    <p:sldId id="267" r:id="rId15"/>
  </p:sldIdLst>
  <p:sldSz cx="14630400" cy="8229600"/>
  <p:notesSz cx="8229600" cy="14630400"/>
  <p:embeddedFontLst>
    <p:embeddedFont>
      <p:font typeface="Roboto Medium" panose="02000000000000000000" pitchFamily="34" charset="0"/>
      <p:bold r:id="rId19"/>
    </p:embeddedFont>
    <p:embeddedFont>
      <p:font typeface="Roboto Medium" panose="02000000000000000000" pitchFamily="34" charset="-122"/>
      <p:bold r:id="rId20"/>
    </p:embeddedFont>
    <p:embeddedFont>
      <p:font typeface="Roboto Medium" panose="02000000000000000000" pitchFamily="34" charset="-120"/>
      <p:bold r:id="rId21"/>
    </p:embeddedFont>
    <p:embeddedFont>
      <p:font typeface="Roboto" panose="02000000000000000000" pitchFamily="34" charset="0"/>
      <p:regular r:id="rId22"/>
    </p:embeddedFont>
    <p:embeddedFont>
      <p:font typeface="Roboto" panose="02000000000000000000" pitchFamily="34" charset="-122"/>
      <p:regular r:id="rId23"/>
    </p:embeddedFont>
    <p:embeddedFont>
      <p:font typeface="Roboto" panose="02000000000000000000" pitchFamily="34" charset="-120"/>
      <p:regular r:id="rId24"/>
    </p:embeddedFont>
    <p:embeddedFont>
      <p:font typeface="Calibri" panose="020F0502020204030204" charset="0"/>
      <p:regular r:id="rId25"/>
      <p:bold r:id="rId26"/>
      <p:italic r:id="rId27"/>
      <p:boldItalic r:id="rId28"/>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font" Target="fonts/font10.fntdata"/><Relationship Id="rId27" Type="http://schemas.openxmlformats.org/officeDocument/2006/relationships/font" Target="fonts/font9.fntdata"/><Relationship Id="rId26" Type="http://schemas.openxmlformats.org/officeDocument/2006/relationships/font" Target="fonts/font8.fntdata"/><Relationship Id="rId25" Type="http://schemas.openxmlformats.org/officeDocument/2006/relationships/font" Target="fonts/font7.fntdata"/><Relationship Id="rId24" Type="http://schemas.openxmlformats.org/officeDocument/2006/relationships/font" Target="fonts/font6.fntdata"/><Relationship Id="rId23" Type="http://schemas.openxmlformats.org/officeDocument/2006/relationships/font" Target="fonts/font5.fntdata"/><Relationship Id="rId22" Type="http://schemas.openxmlformats.org/officeDocument/2006/relationships/font" Target="fonts/font4.fntdata"/><Relationship Id="rId21" Type="http://schemas.openxmlformats.org/officeDocument/2006/relationships/font" Target="fonts/font3.fntdata"/><Relationship Id="rId20" Type="http://schemas.openxmlformats.org/officeDocument/2006/relationships/font" Target="fonts/font2.fntdata"/><Relationship Id="rId2" Type="http://schemas.openxmlformats.org/officeDocument/2006/relationships/theme" Target="theme/theme1.xml"/><Relationship Id="rId19" Type="http://schemas.openxmlformats.org/officeDocument/2006/relationships/font" Target="fonts/font1.fntdata"/><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0.xml"/><Relationship Id="rId1"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5.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7.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8.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619885" y="1347470"/>
            <a:ext cx="11677015" cy="2122805"/>
          </a:xfrm>
          <a:prstGeom prst="rect">
            <a:avLst/>
          </a:prstGeom>
        </p:spPr>
        <p:txBody>
          <a:bodyPr wrap="square">
            <a:spAutoFit/>
          </a:bodyPr>
          <a:p>
            <a:r>
              <a:rPr lang="en-US" altLang="en-US" sz="6600">
                <a:solidFill>
                  <a:schemeClr val="accent2">
                    <a:lumMod val="75000"/>
                  </a:schemeClr>
                </a:solidFill>
              </a:rPr>
              <a:t>Empowering Skills for Professional Success</a:t>
            </a:r>
            <a:endParaRPr lang="en-US" altLang="en-US" sz="6600">
              <a:solidFill>
                <a:schemeClr val="accent2">
                  <a:lumMod val="7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734020"/>
            <a:ext cx="11001018" cy="708779"/>
          </a:xfrm>
          <a:prstGeom prst="rect">
            <a:avLst/>
          </a:prstGeom>
          <a:noFill/>
        </p:spPr>
        <p:txBody>
          <a:bodyPr wrap="none" lIns="0" tIns="0" rIns="0" bIns="0" rtlCol="0" anchor="t"/>
          <a:lstStyle/>
          <a:p>
            <a:pPr marL="0" indent="0">
              <a:lnSpc>
                <a:spcPts val="5550"/>
              </a:lnSpc>
              <a:buNone/>
            </a:pPr>
            <a:r>
              <a:rPr lang="en-US" sz="4450" dirty="0">
                <a:solidFill>
                  <a:srgbClr val="FFFFFF"/>
                </a:solidFill>
                <a:latin typeface="Roboto Medium" panose="02000000000000000000" pitchFamily="34" charset="0"/>
                <a:ea typeface="Roboto Medium" panose="02000000000000000000" pitchFamily="34" charset="-122"/>
                <a:cs typeface="Roboto Medium" panose="02000000000000000000" pitchFamily="34" charset="-120"/>
              </a:rPr>
              <a:t>Securing Projects: Expanding Your Network</a:t>
            </a:r>
            <a:endParaRPr lang="en-US" sz="4450" dirty="0"/>
          </a:p>
        </p:txBody>
      </p:sp>
      <p:sp>
        <p:nvSpPr>
          <p:cNvPr id="3" name="Shape 1"/>
          <p:cNvSpPr/>
          <p:nvPr/>
        </p:nvSpPr>
        <p:spPr>
          <a:xfrm>
            <a:off x="793790" y="1896428"/>
            <a:ext cx="2173724" cy="1669852"/>
          </a:xfrm>
          <a:prstGeom prst="roundRect">
            <a:avLst>
              <a:gd name="adj" fmla="val 5705"/>
            </a:avLst>
          </a:prstGeom>
          <a:solidFill>
            <a:srgbClr val="182567"/>
          </a:solidFill>
          <a:ln w="7620">
            <a:solidFill>
              <a:srgbClr val="313E80"/>
            </a:solidFill>
            <a:prstDash val="solid"/>
          </a:ln>
        </p:spPr>
      </p:sp>
      <p:sp>
        <p:nvSpPr>
          <p:cNvPr id="4" name="Text 2"/>
          <p:cNvSpPr/>
          <p:nvPr/>
        </p:nvSpPr>
        <p:spPr>
          <a:xfrm>
            <a:off x="1028224" y="2504599"/>
            <a:ext cx="161092" cy="453509"/>
          </a:xfrm>
          <a:prstGeom prst="rect">
            <a:avLst/>
          </a:prstGeom>
          <a:noFill/>
        </p:spPr>
        <p:txBody>
          <a:bodyPr wrap="none" lIns="0" tIns="0" rIns="0" bIns="0" rtlCol="0" anchor="t"/>
          <a:lstStyle/>
          <a:p>
            <a:pPr marL="0" indent="0" algn="ctr">
              <a:lnSpc>
                <a:spcPts val="3550"/>
              </a:lnSpc>
              <a:buNone/>
            </a:pPr>
            <a:r>
              <a:rPr lang="en-US" sz="22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1</a:t>
            </a:r>
            <a:endParaRPr lang="en-US" sz="2200" dirty="0"/>
          </a:p>
        </p:txBody>
      </p:sp>
      <p:sp>
        <p:nvSpPr>
          <p:cNvPr id="5" name="Text 3"/>
          <p:cNvSpPr/>
          <p:nvPr/>
        </p:nvSpPr>
        <p:spPr>
          <a:xfrm>
            <a:off x="3194328" y="2123242"/>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Networking</a:t>
            </a:r>
            <a:endParaRPr lang="en-US" sz="2200" dirty="0"/>
          </a:p>
        </p:txBody>
      </p:sp>
      <p:sp>
        <p:nvSpPr>
          <p:cNvPr id="6" name="Text 4"/>
          <p:cNvSpPr/>
          <p:nvPr/>
        </p:nvSpPr>
        <p:spPr>
          <a:xfrm>
            <a:off x="3194328" y="2613660"/>
            <a:ext cx="10415468" cy="725805"/>
          </a:xfrm>
          <a:prstGeom prst="rect">
            <a:avLst/>
          </a:prstGeom>
          <a:noFill/>
        </p:spPr>
        <p:txBody>
          <a:bodyPr wrap="square" lIns="0" tIns="0" rIns="0" bIns="0" rtlCol="0" anchor="t"/>
          <a:lstStyle/>
          <a:p>
            <a:pPr marL="0" indent="0" algn="l">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Attend industry events, join online communities, and connect with professionals on LinkedIn. Build relationships and expand your professional network.</a:t>
            </a:r>
            <a:endParaRPr lang="en-US" sz="1750" dirty="0"/>
          </a:p>
        </p:txBody>
      </p:sp>
      <p:sp>
        <p:nvSpPr>
          <p:cNvPr id="7" name="Shape 5"/>
          <p:cNvSpPr/>
          <p:nvPr/>
        </p:nvSpPr>
        <p:spPr>
          <a:xfrm>
            <a:off x="3080861" y="3551039"/>
            <a:ext cx="10642402" cy="15240"/>
          </a:xfrm>
          <a:prstGeom prst="roundRect">
            <a:avLst>
              <a:gd name="adj" fmla="val 625116"/>
            </a:avLst>
          </a:prstGeom>
          <a:solidFill>
            <a:srgbClr val="313E80"/>
          </a:solidFill>
        </p:spPr>
      </p:sp>
      <p:sp>
        <p:nvSpPr>
          <p:cNvPr id="8" name="Shape 6"/>
          <p:cNvSpPr/>
          <p:nvPr/>
        </p:nvSpPr>
        <p:spPr>
          <a:xfrm>
            <a:off x="793790" y="3679627"/>
            <a:ext cx="4347567" cy="1669852"/>
          </a:xfrm>
          <a:prstGeom prst="roundRect">
            <a:avLst>
              <a:gd name="adj" fmla="val 5705"/>
            </a:avLst>
          </a:prstGeom>
          <a:solidFill>
            <a:srgbClr val="182567"/>
          </a:solidFill>
          <a:ln w="7620">
            <a:solidFill>
              <a:srgbClr val="313E80"/>
            </a:solidFill>
            <a:prstDash val="solid"/>
          </a:ln>
        </p:spPr>
      </p:sp>
      <p:sp>
        <p:nvSpPr>
          <p:cNvPr id="9" name="Text 7"/>
          <p:cNvSpPr/>
          <p:nvPr/>
        </p:nvSpPr>
        <p:spPr>
          <a:xfrm>
            <a:off x="1028224" y="4287798"/>
            <a:ext cx="161092" cy="453509"/>
          </a:xfrm>
          <a:prstGeom prst="rect">
            <a:avLst/>
          </a:prstGeom>
          <a:noFill/>
        </p:spPr>
        <p:txBody>
          <a:bodyPr wrap="none" lIns="0" tIns="0" rIns="0" bIns="0" rtlCol="0" anchor="t"/>
          <a:lstStyle/>
          <a:p>
            <a:pPr marL="0" indent="0" algn="ctr">
              <a:lnSpc>
                <a:spcPts val="3550"/>
              </a:lnSpc>
              <a:buNone/>
            </a:pPr>
            <a:r>
              <a:rPr lang="en-US" sz="22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2</a:t>
            </a:r>
            <a:endParaRPr lang="en-US" sz="2200" dirty="0"/>
          </a:p>
        </p:txBody>
      </p:sp>
      <p:sp>
        <p:nvSpPr>
          <p:cNvPr id="10" name="Text 8"/>
          <p:cNvSpPr/>
          <p:nvPr/>
        </p:nvSpPr>
        <p:spPr>
          <a:xfrm>
            <a:off x="5368171" y="3906441"/>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Freelancing Platforms</a:t>
            </a:r>
            <a:endParaRPr lang="en-US" sz="2200" dirty="0"/>
          </a:p>
        </p:txBody>
      </p:sp>
      <p:sp>
        <p:nvSpPr>
          <p:cNvPr id="11" name="Text 9"/>
          <p:cNvSpPr/>
          <p:nvPr/>
        </p:nvSpPr>
        <p:spPr>
          <a:xfrm>
            <a:off x="5368171" y="4396859"/>
            <a:ext cx="8241625" cy="725805"/>
          </a:xfrm>
          <a:prstGeom prst="rect">
            <a:avLst/>
          </a:prstGeom>
          <a:noFill/>
        </p:spPr>
        <p:txBody>
          <a:bodyPr wrap="square" lIns="0" tIns="0" rIns="0" bIns="0" rtlCol="0" anchor="t"/>
          <a:lstStyle/>
          <a:p>
            <a:pPr marL="0" indent="0" algn="l">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Explore platforms like Upwork, Fiverr, and Freelancer. Create a compelling profile and submit proposals for projects that align with your skills.</a:t>
            </a:r>
            <a:endParaRPr lang="en-US" sz="1750" dirty="0"/>
          </a:p>
        </p:txBody>
      </p:sp>
      <p:sp>
        <p:nvSpPr>
          <p:cNvPr id="12" name="Shape 10"/>
          <p:cNvSpPr/>
          <p:nvPr/>
        </p:nvSpPr>
        <p:spPr>
          <a:xfrm>
            <a:off x="5254704" y="5334238"/>
            <a:ext cx="8468558" cy="15240"/>
          </a:xfrm>
          <a:prstGeom prst="roundRect">
            <a:avLst>
              <a:gd name="adj" fmla="val 625116"/>
            </a:avLst>
          </a:prstGeom>
          <a:solidFill>
            <a:srgbClr val="313E80"/>
          </a:solidFill>
        </p:spPr>
      </p:sp>
      <p:sp>
        <p:nvSpPr>
          <p:cNvPr id="13" name="Shape 11"/>
          <p:cNvSpPr/>
          <p:nvPr/>
        </p:nvSpPr>
        <p:spPr>
          <a:xfrm>
            <a:off x="793790" y="5462826"/>
            <a:ext cx="6521410" cy="2032754"/>
          </a:xfrm>
          <a:prstGeom prst="roundRect">
            <a:avLst>
              <a:gd name="adj" fmla="val 4687"/>
            </a:avLst>
          </a:prstGeom>
          <a:solidFill>
            <a:srgbClr val="182567"/>
          </a:solidFill>
          <a:ln w="7620">
            <a:solidFill>
              <a:srgbClr val="313E80"/>
            </a:solidFill>
            <a:prstDash val="solid"/>
          </a:ln>
        </p:spPr>
      </p:sp>
      <p:sp>
        <p:nvSpPr>
          <p:cNvPr id="14" name="Text 12"/>
          <p:cNvSpPr/>
          <p:nvPr/>
        </p:nvSpPr>
        <p:spPr>
          <a:xfrm>
            <a:off x="1028224" y="6252448"/>
            <a:ext cx="161092" cy="453509"/>
          </a:xfrm>
          <a:prstGeom prst="rect">
            <a:avLst/>
          </a:prstGeom>
          <a:noFill/>
        </p:spPr>
        <p:txBody>
          <a:bodyPr wrap="none" lIns="0" tIns="0" rIns="0" bIns="0" rtlCol="0" anchor="t"/>
          <a:lstStyle/>
          <a:p>
            <a:pPr marL="0" indent="0" algn="ctr">
              <a:lnSpc>
                <a:spcPts val="3550"/>
              </a:lnSpc>
              <a:buNone/>
            </a:pPr>
            <a:r>
              <a:rPr lang="en-US" sz="22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3</a:t>
            </a:r>
            <a:endParaRPr lang="en-US" sz="2200" dirty="0"/>
          </a:p>
        </p:txBody>
      </p:sp>
      <p:sp>
        <p:nvSpPr>
          <p:cNvPr id="15" name="Text 13"/>
          <p:cNvSpPr/>
          <p:nvPr/>
        </p:nvSpPr>
        <p:spPr>
          <a:xfrm>
            <a:off x="7542014" y="5689640"/>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Word-of-Mouth</a:t>
            </a:r>
            <a:endParaRPr lang="en-US" sz="2200" dirty="0"/>
          </a:p>
        </p:txBody>
      </p:sp>
      <p:sp>
        <p:nvSpPr>
          <p:cNvPr id="16" name="Text 14"/>
          <p:cNvSpPr/>
          <p:nvPr/>
        </p:nvSpPr>
        <p:spPr>
          <a:xfrm>
            <a:off x="7542014" y="6180058"/>
            <a:ext cx="6067782" cy="1088708"/>
          </a:xfrm>
          <a:prstGeom prst="rect">
            <a:avLst/>
          </a:prstGeom>
          <a:noFill/>
        </p:spPr>
        <p:txBody>
          <a:bodyPr wrap="square" lIns="0" tIns="0" rIns="0" bIns="0" rtlCol="0" anchor="t"/>
          <a:lstStyle/>
          <a:p>
            <a:pPr marL="0" indent="0" algn="l">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Leverage your existing network and inform contacts about your services. Encourage referrals and recommendations to secure new projects.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30553"/>
          </a:xfrm>
          <a:prstGeom prst="rect">
            <a:avLst/>
          </a:prstGeom>
        </p:spPr>
      </p:pic>
      <p:sp>
        <p:nvSpPr>
          <p:cNvPr id="3" name="Text 0"/>
          <p:cNvSpPr/>
          <p:nvPr/>
        </p:nvSpPr>
        <p:spPr>
          <a:xfrm>
            <a:off x="6094690" y="477917"/>
            <a:ext cx="6010751" cy="543163"/>
          </a:xfrm>
          <a:prstGeom prst="rect">
            <a:avLst/>
          </a:prstGeom>
          <a:noFill/>
        </p:spPr>
        <p:txBody>
          <a:bodyPr wrap="none" lIns="0" tIns="0" rIns="0" bIns="0" rtlCol="0" anchor="t"/>
          <a:lstStyle/>
          <a:p>
            <a:pPr marL="0" indent="0">
              <a:lnSpc>
                <a:spcPts val="4250"/>
              </a:lnSpc>
              <a:buNone/>
            </a:pPr>
            <a:r>
              <a:rPr lang="en-US" sz="3400" dirty="0">
                <a:solidFill>
                  <a:srgbClr val="FFFFFF"/>
                </a:solidFill>
                <a:latin typeface="Roboto Medium" panose="02000000000000000000" pitchFamily="34" charset="0"/>
                <a:ea typeface="Roboto Medium" panose="02000000000000000000" pitchFamily="34" charset="-122"/>
                <a:cs typeface="Roboto Medium" panose="02000000000000000000" pitchFamily="34" charset="-120"/>
              </a:rPr>
              <a:t>Boosting Your Online Presence</a:t>
            </a:r>
            <a:endParaRPr lang="en-US" sz="3400" dirty="0"/>
          </a:p>
        </p:txBody>
      </p:sp>
      <p:sp>
        <p:nvSpPr>
          <p:cNvPr id="4" name="Text 1"/>
          <p:cNvSpPr/>
          <p:nvPr/>
        </p:nvSpPr>
        <p:spPr>
          <a:xfrm>
            <a:off x="6094690" y="1368504"/>
            <a:ext cx="7927419" cy="573524"/>
          </a:xfrm>
          <a:prstGeom prst="rect">
            <a:avLst/>
          </a:prstGeom>
          <a:noFill/>
        </p:spPr>
        <p:txBody>
          <a:bodyPr wrap="none" lIns="0" tIns="0" rIns="0" bIns="0" rtlCol="0" anchor="t"/>
          <a:lstStyle/>
          <a:p>
            <a:pPr marL="0" indent="0" algn="ctr">
              <a:lnSpc>
                <a:spcPts val="4500"/>
              </a:lnSpc>
              <a:buNone/>
            </a:pPr>
            <a:r>
              <a:rPr lang="en-US" sz="45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1</a:t>
            </a:r>
            <a:endParaRPr lang="en-US" sz="4500" dirty="0"/>
          </a:p>
        </p:txBody>
      </p:sp>
      <p:sp>
        <p:nvSpPr>
          <p:cNvPr id="5" name="Text 2"/>
          <p:cNvSpPr/>
          <p:nvPr/>
        </p:nvSpPr>
        <p:spPr>
          <a:xfrm>
            <a:off x="8972074" y="2159079"/>
            <a:ext cx="2172533" cy="271582"/>
          </a:xfrm>
          <a:prstGeom prst="rect">
            <a:avLst/>
          </a:prstGeom>
          <a:noFill/>
        </p:spPr>
        <p:txBody>
          <a:bodyPr wrap="none" lIns="0" tIns="0" rIns="0" bIns="0" rtlCol="0" anchor="t"/>
          <a:lstStyle/>
          <a:p>
            <a:pPr marL="0" indent="0" algn="ctr">
              <a:lnSpc>
                <a:spcPts val="2100"/>
              </a:lnSpc>
              <a:buNone/>
            </a:pPr>
            <a:r>
              <a:rPr lang="en-US" sz="17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Professional Profile</a:t>
            </a:r>
            <a:endParaRPr lang="en-US" sz="1700" dirty="0"/>
          </a:p>
        </p:txBody>
      </p:sp>
      <p:sp>
        <p:nvSpPr>
          <p:cNvPr id="6" name="Text 3"/>
          <p:cNvSpPr/>
          <p:nvPr/>
        </p:nvSpPr>
        <p:spPr>
          <a:xfrm>
            <a:off x="6094690" y="2534841"/>
            <a:ext cx="7927419" cy="556260"/>
          </a:xfrm>
          <a:prstGeom prst="rect">
            <a:avLst/>
          </a:prstGeom>
          <a:noFill/>
        </p:spPr>
        <p:txBody>
          <a:bodyPr wrap="square" lIns="0" tIns="0" rIns="0" bIns="0" rtlCol="0" anchor="t"/>
          <a:lstStyle/>
          <a:p>
            <a:pPr marL="0" indent="0" algn="ctr">
              <a:lnSpc>
                <a:spcPts val="2150"/>
              </a:lnSpc>
              <a:buNone/>
            </a:pPr>
            <a:r>
              <a:rPr lang="en-US" sz="1350" dirty="0">
                <a:solidFill>
                  <a:srgbClr val="CFD0D8"/>
                </a:solidFill>
                <a:latin typeface="Roboto" panose="02000000000000000000" pitchFamily="34" charset="0"/>
                <a:ea typeface="Roboto" panose="02000000000000000000" pitchFamily="34" charset="-122"/>
                <a:cs typeface="Roboto" panose="02000000000000000000" pitchFamily="34" charset="-120"/>
              </a:rPr>
              <a:t>Create a professional online presence by building a strong LinkedIn profile and showcasing your skills and experience.</a:t>
            </a:r>
            <a:endParaRPr lang="en-US" sz="1350" dirty="0"/>
          </a:p>
        </p:txBody>
      </p:sp>
      <p:sp>
        <p:nvSpPr>
          <p:cNvPr id="7" name="Text 4"/>
          <p:cNvSpPr/>
          <p:nvPr/>
        </p:nvSpPr>
        <p:spPr>
          <a:xfrm>
            <a:off x="6094690" y="3699272"/>
            <a:ext cx="7927419" cy="573524"/>
          </a:xfrm>
          <a:prstGeom prst="rect">
            <a:avLst/>
          </a:prstGeom>
          <a:noFill/>
        </p:spPr>
        <p:txBody>
          <a:bodyPr wrap="none" lIns="0" tIns="0" rIns="0" bIns="0" rtlCol="0" anchor="t"/>
          <a:lstStyle/>
          <a:p>
            <a:pPr marL="0" indent="0" algn="ctr">
              <a:lnSpc>
                <a:spcPts val="4500"/>
              </a:lnSpc>
              <a:buNone/>
            </a:pPr>
            <a:r>
              <a:rPr lang="en-US" sz="45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2</a:t>
            </a:r>
            <a:endParaRPr lang="en-US" sz="4500" dirty="0"/>
          </a:p>
        </p:txBody>
      </p:sp>
      <p:sp>
        <p:nvSpPr>
          <p:cNvPr id="8" name="Text 5"/>
          <p:cNvSpPr/>
          <p:nvPr/>
        </p:nvSpPr>
        <p:spPr>
          <a:xfrm>
            <a:off x="8972074" y="4489847"/>
            <a:ext cx="2172533" cy="271582"/>
          </a:xfrm>
          <a:prstGeom prst="rect">
            <a:avLst/>
          </a:prstGeom>
          <a:noFill/>
        </p:spPr>
        <p:txBody>
          <a:bodyPr wrap="none" lIns="0" tIns="0" rIns="0" bIns="0" rtlCol="0" anchor="t"/>
          <a:lstStyle/>
          <a:p>
            <a:pPr marL="0" indent="0" algn="ctr">
              <a:lnSpc>
                <a:spcPts val="2100"/>
              </a:lnSpc>
              <a:buNone/>
            </a:pPr>
            <a:r>
              <a:rPr lang="en-US" sz="17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Content Creation</a:t>
            </a:r>
            <a:endParaRPr lang="en-US" sz="1700" dirty="0"/>
          </a:p>
        </p:txBody>
      </p:sp>
      <p:sp>
        <p:nvSpPr>
          <p:cNvPr id="9" name="Text 6"/>
          <p:cNvSpPr/>
          <p:nvPr/>
        </p:nvSpPr>
        <p:spPr>
          <a:xfrm>
            <a:off x="6094690" y="4865608"/>
            <a:ext cx="7927419" cy="556260"/>
          </a:xfrm>
          <a:prstGeom prst="rect">
            <a:avLst/>
          </a:prstGeom>
          <a:noFill/>
        </p:spPr>
        <p:txBody>
          <a:bodyPr wrap="square" lIns="0" tIns="0" rIns="0" bIns="0" rtlCol="0" anchor="t"/>
          <a:lstStyle/>
          <a:p>
            <a:pPr marL="0" indent="0" algn="ctr">
              <a:lnSpc>
                <a:spcPts val="2150"/>
              </a:lnSpc>
              <a:buNone/>
            </a:pPr>
            <a:r>
              <a:rPr lang="en-US" sz="1350" dirty="0">
                <a:solidFill>
                  <a:srgbClr val="CFD0D8"/>
                </a:solidFill>
                <a:latin typeface="Roboto" panose="02000000000000000000" pitchFamily="34" charset="0"/>
                <a:ea typeface="Roboto" panose="02000000000000000000" pitchFamily="34" charset="-122"/>
                <a:cs typeface="Roboto" panose="02000000000000000000" pitchFamily="34" charset="-120"/>
              </a:rPr>
              <a:t>Contribute to industry blogs, share your expertise on social media, and participate in online discussions to build credibility.</a:t>
            </a:r>
            <a:endParaRPr lang="en-US" sz="1350" dirty="0"/>
          </a:p>
        </p:txBody>
      </p:sp>
      <p:sp>
        <p:nvSpPr>
          <p:cNvPr id="10" name="Text 7"/>
          <p:cNvSpPr/>
          <p:nvPr/>
        </p:nvSpPr>
        <p:spPr>
          <a:xfrm>
            <a:off x="6094690" y="6030039"/>
            <a:ext cx="7927419" cy="573524"/>
          </a:xfrm>
          <a:prstGeom prst="rect">
            <a:avLst/>
          </a:prstGeom>
          <a:noFill/>
        </p:spPr>
        <p:txBody>
          <a:bodyPr wrap="none" lIns="0" tIns="0" rIns="0" bIns="0" rtlCol="0" anchor="t"/>
          <a:lstStyle/>
          <a:p>
            <a:pPr marL="0" indent="0" algn="ctr">
              <a:lnSpc>
                <a:spcPts val="4500"/>
              </a:lnSpc>
              <a:buNone/>
            </a:pPr>
            <a:r>
              <a:rPr lang="en-US" sz="45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3</a:t>
            </a:r>
            <a:endParaRPr lang="en-US" sz="4500" dirty="0"/>
          </a:p>
        </p:txBody>
      </p:sp>
      <p:sp>
        <p:nvSpPr>
          <p:cNvPr id="11" name="Text 8"/>
          <p:cNvSpPr/>
          <p:nvPr/>
        </p:nvSpPr>
        <p:spPr>
          <a:xfrm>
            <a:off x="8972074" y="6820614"/>
            <a:ext cx="2172533" cy="271582"/>
          </a:xfrm>
          <a:prstGeom prst="rect">
            <a:avLst/>
          </a:prstGeom>
          <a:noFill/>
        </p:spPr>
        <p:txBody>
          <a:bodyPr wrap="none" lIns="0" tIns="0" rIns="0" bIns="0" rtlCol="0" anchor="t"/>
          <a:lstStyle/>
          <a:p>
            <a:pPr marL="0" indent="0" algn="ctr">
              <a:lnSpc>
                <a:spcPts val="2100"/>
              </a:lnSpc>
              <a:buNone/>
            </a:pPr>
            <a:r>
              <a:rPr lang="en-US" sz="17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Portfolio Website</a:t>
            </a:r>
            <a:endParaRPr lang="en-US" sz="1700" dirty="0"/>
          </a:p>
        </p:txBody>
      </p:sp>
      <p:sp>
        <p:nvSpPr>
          <p:cNvPr id="12" name="Text 9"/>
          <p:cNvSpPr/>
          <p:nvPr/>
        </p:nvSpPr>
        <p:spPr>
          <a:xfrm>
            <a:off x="6094690" y="7196376"/>
            <a:ext cx="7927419" cy="556260"/>
          </a:xfrm>
          <a:prstGeom prst="rect">
            <a:avLst/>
          </a:prstGeom>
          <a:noFill/>
        </p:spPr>
        <p:txBody>
          <a:bodyPr wrap="square" lIns="0" tIns="0" rIns="0" bIns="0" rtlCol="0" anchor="t"/>
          <a:lstStyle/>
          <a:p>
            <a:pPr marL="0" indent="0" algn="ctr">
              <a:lnSpc>
                <a:spcPts val="2150"/>
              </a:lnSpc>
              <a:buNone/>
            </a:pPr>
            <a:r>
              <a:rPr lang="en-US" sz="1350" dirty="0">
                <a:solidFill>
                  <a:srgbClr val="CFD0D8"/>
                </a:solidFill>
                <a:latin typeface="Roboto" panose="02000000000000000000" pitchFamily="34" charset="0"/>
                <a:ea typeface="Roboto" panose="02000000000000000000" pitchFamily="34" charset="-122"/>
                <a:cs typeface="Roboto" panose="02000000000000000000" pitchFamily="34" charset="-120"/>
              </a:rPr>
              <a:t>Create a website that showcases your work, skills, and accomplishments. It serves as a platform to attract potential clients and employers.</a:t>
            </a:r>
            <a:endParaRPr lang="en-US" sz="13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442335" y="1609090"/>
            <a:ext cx="8719185" cy="2214880"/>
          </a:xfrm>
          <a:prstGeom prst="rect">
            <a:avLst/>
          </a:prstGeom>
          <a:noFill/>
        </p:spPr>
        <p:txBody>
          <a:bodyPr wrap="square" rtlCol="0">
            <a:spAutoFit/>
          </a:bodyPr>
          <a:p>
            <a:r>
              <a:rPr lang="en-US" sz="13800">
                <a:solidFill>
                  <a:schemeClr val="accent2"/>
                </a:solidFill>
              </a:rPr>
              <a:t>Thank you </a:t>
            </a:r>
            <a:endParaRPr lang="en-US" sz="13800">
              <a:solidFill>
                <a:schemeClr val="accen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469640" y="669925"/>
            <a:ext cx="7315200" cy="845820"/>
          </a:xfrm>
          <a:prstGeom prst="rect">
            <a:avLst/>
          </a:prstGeom>
          <a:solidFill>
            <a:schemeClr val="bg2">
              <a:lumMod val="90000"/>
            </a:schemeClr>
          </a:solidFill>
        </p:spPr>
        <p:txBody>
          <a:bodyPr wrap="square" rtlCol="0" anchor="t">
            <a:noAutofit/>
          </a:bodyPr>
          <a:p>
            <a:r>
              <a:rPr lang="en-US" sz="4800">
                <a:ln>
                  <a:solidFill>
                    <a:sysClr val="windowText" lastClr="000000"/>
                  </a:solidFill>
                </a:ln>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sym typeface="+mn-ea"/>
              </a:rPr>
              <a:t>About Me - Adnan </a:t>
            </a:r>
            <a:r>
              <a:rPr sz="4800">
                <a:ln>
                  <a:solidFill>
                    <a:sysClr val="windowText" lastClr="000000"/>
                  </a:solidFill>
                </a:ln>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sym typeface="+mn-ea"/>
              </a:rPr>
              <a:t>Majeed</a:t>
            </a:r>
            <a:endParaRPr lang="en-US" sz="4800">
              <a:ln>
                <a:solidFill>
                  <a:sysClr val="windowText" lastClr="000000"/>
                </a:solidFill>
              </a:ln>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sym typeface="+mn-ea"/>
            </a:endParaRPr>
          </a:p>
        </p:txBody>
      </p:sp>
      <p:sp>
        <p:nvSpPr>
          <p:cNvPr id="3" name="Text Box 2"/>
          <p:cNvSpPr txBox="1"/>
          <p:nvPr/>
        </p:nvSpPr>
        <p:spPr>
          <a:xfrm>
            <a:off x="649605" y="2015490"/>
            <a:ext cx="12858750" cy="5669915"/>
          </a:xfrm>
          <a:prstGeom prst="rect">
            <a:avLst/>
          </a:prstGeom>
          <a:solidFill>
            <a:schemeClr val="accent1">
              <a:lumMod val="40000"/>
              <a:lumOff val="60000"/>
            </a:schemeClr>
          </a:solidFill>
        </p:spPr>
        <p:txBody>
          <a:bodyPr wrap="square" rtlCol="0" anchor="t">
            <a:noAutofit/>
            <a:scene3d>
              <a:camera prst="orthographicFront"/>
              <a:lightRig rig="threePt" dir="t"/>
            </a:scene3d>
          </a:bodyPr>
          <a:p>
            <a:pPr marL="514350" indent="-514350">
              <a:buAutoNum type="arabicPeriod"/>
            </a:pPr>
            <a:r>
              <a:rPr sz="2800">
                <a:ln w="12700" cmpd="sng">
                  <a:solidFill>
                    <a:sysClr val="windowText" lastClr="000000"/>
                  </a:solidFill>
                  <a:prstDash val="solid"/>
                </a:ln>
                <a:solidFill>
                  <a:schemeClr val="tx1"/>
                </a:solidFill>
                <a:effectLst/>
                <a:sym typeface="+mn-ea"/>
              </a:rPr>
              <a:t>MCS Qualified Professional with over 12 years of experience</a:t>
            </a:r>
            <a:endParaRPr sz="2800">
              <a:ln w="12700" cmpd="sng">
                <a:solidFill>
                  <a:sysClr val="windowText" lastClr="000000"/>
                </a:solidFill>
                <a:prstDash val="solid"/>
              </a:ln>
              <a:solidFill>
                <a:schemeClr val="tx1"/>
              </a:solidFill>
              <a:effectLst/>
              <a:sym typeface="+mn-ea"/>
            </a:endParaRPr>
          </a:p>
          <a:p>
            <a:pPr marL="514350" indent="-514350">
              <a:buAutoNum type="arabicPeriod"/>
            </a:pPr>
            <a:r>
              <a:rPr sz="2800">
                <a:ln w="12700" cmpd="sng">
                  <a:solidFill>
                    <a:sysClr val="windowText" lastClr="000000"/>
                  </a:solidFill>
                  <a:prstDash val="solid"/>
                </a:ln>
                <a:solidFill>
                  <a:schemeClr val="tx1"/>
                </a:solidFill>
                <a:effectLst/>
                <a:sym typeface="+mn-ea"/>
              </a:rPr>
              <a:t>- Expertise in teaching, research, and administration</a:t>
            </a:r>
            <a:endParaRPr sz="2800">
              <a:ln w="12700" cmpd="sng">
                <a:solidFill>
                  <a:sysClr val="windowText" lastClr="000000"/>
                </a:solidFill>
                <a:prstDash val="solid"/>
              </a:ln>
              <a:solidFill>
                <a:schemeClr val="tx1"/>
              </a:solidFill>
              <a:effectLst/>
              <a:sym typeface="+mn-ea"/>
            </a:endParaRPr>
          </a:p>
          <a:p>
            <a:pPr marL="514350" indent="-514350">
              <a:buAutoNum type="arabicPeriod"/>
            </a:pPr>
            <a:r>
              <a:rPr sz="2800">
                <a:ln w="12700" cmpd="sng">
                  <a:solidFill>
                    <a:sysClr val="windowText" lastClr="000000"/>
                  </a:solidFill>
                  <a:prstDash val="solid"/>
                </a:ln>
                <a:solidFill>
                  <a:schemeClr val="tx1"/>
                </a:solidFill>
                <a:effectLst/>
                <a:sym typeface="+mn-ea"/>
              </a:rPr>
              <a:t>- Proficient in Python, Matlab, R, Java, and SQL</a:t>
            </a:r>
            <a:endParaRPr sz="2800">
              <a:ln w="12700" cmpd="sng">
                <a:solidFill>
                  <a:sysClr val="windowText" lastClr="000000"/>
                </a:solidFill>
                <a:prstDash val="solid"/>
              </a:ln>
              <a:solidFill>
                <a:schemeClr val="tx1"/>
              </a:solidFill>
              <a:effectLst/>
              <a:sym typeface="+mn-ea"/>
            </a:endParaRPr>
          </a:p>
          <a:p>
            <a:pPr marL="514350" indent="-514350">
              <a:buAutoNum type="arabicPeriod"/>
            </a:pPr>
            <a:r>
              <a:rPr sz="2800">
                <a:ln w="12700" cmpd="sng">
                  <a:solidFill>
                    <a:sysClr val="windowText" lastClr="000000"/>
                  </a:solidFill>
                  <a:prstDash val="solid"/>
                </a:ln>
                <a:solidFill>
                  <a:schemeClr val="tx1"/>
                </a:solidFill>
                <a:effectLst/>
                <a:sym typeface="+mn-ea"/>
              </a:rPr>
              <a:t>- Specialist in Machine Learning, Deep Learning, and Data Analytics</a:t>
            </a:r>
            <a:endParaRPr sz="2800">
              <a:ln w="12700" cmpd="sng">
                <a:solidFill>
                  <a:sysClr val="windowText" lastClr="000000"/>
                </a:solidFill>
                <a:prstDash val="solid"/>
              </a:ln>
              <a:solidFill>
                <a:schemeClr val="tx1"/>
              </a:solidFill>
              <a:effectLst/>
              <a:sym typeface="+mn-ea"/>
            </a:endParaRPr>
          </a:p>
          <a:p>
            <a:pPr marL="514350" indent="-514350">
              <a:buAutoNum type="arabicPeriod"/>
            </a:pPr>
            <a:r>
              <a:rPr sz="2800">
                <a:ln w="12700" cmpd="sng">
                  <a:solidFill>
                    <a:sysClr val="windowText" lastClr="000000"/>
                  </a:solidFill>
                  <a:prstDash val="solid"/>
                </a:ln>
                <a:solidFill>
                  <a:schemeClr val="tx1"/>
                </a:solidFill>
                <a:effectLst/>
                <a:sym typeface="+mn-ea"/>
              </a:rPr>
              <a:t>- Accomplished in web development and backend API development</a:t>
            </a:r>
            <a:endParaRPr sz="2800">
              <a:ln w="12700" cmpd="sng">
                <a:solidFill>
                  <a:sysClr val="windowText" lastClr="000000"/>
                </a:solidFill>
                <a:prstDash val="solid"/>
              </a:ln>
              <a:solidFill>
                <a:schemeClr val="tx1"/>
              </a:solidFill>
              <a:effectLst/>
              <a:sym typeface="+mn-ea"/>
            </a:endParaRPr>
          </a:p>
          <a:p>
            <a:pPr marL="514350" indent="-514350">
              <a:buAutoNum type="arabicPeriod"/>
            </a:pPr>
            <a:r>
              <a:rPr sz="2800">
                <a:ln w="12700" cmpd="sng">
                  <a:solidFill>
                    <a:sysClr val="windowText" lastClr="000000"/>
                  </a:solidFill>
                  <a:prstDash val="solid"/>
                </a:ln>
                <a:solidFill>
                  <a:schemeClr val="tx1"/>
                </a:solidFill>
                <a:effectLst/>
                <a:sym typeface="+mn-ea"/>
              </a:rPr>
              <a:t>- Published researcher with articles in international journals</a:t>
            </a:r>
            <a:endParaRPr sz="2800">
              <a:ln w="12700" cmpd="sng">
                <a:solidFill>
                  <a:sysClr val="windowText" lastClr="000000"/>
                </a:solidFill>
                <a:prstDash val="solid"/>
              </a:ln>
              <a:solidFill>
                <a:schemeClr val="tx1"/>
              </a:solidFill>
              <a:effectLst/>
              <a:sym typeface="+mn-ea"/>
            </a:endParaRPr>
          </a:p>
          <a:p>
            <a:pPr marL="514350" indent="-514350">
              <a:buAutoNum type="arabicPeriod"/>
            </a:pPr>
            <a:r>
              <a:rPr sz="2800">
                <a:ln w="12700" cmpd="sng">
                  <a:solidFill>
                    <a:sysClr val="windowText" lastClr="000000"/>
                  </a:solidFill>
                  <a:prstDash val="solid"/>
                </a:ln>
                <a:solidFill>
                  <a:schemeClr val="tx1"/>
                </a:solidFill>
                <a:effectLst/>
                <a:sym typeface="+mn-ea"/>
              </a:rPr>
              <a:t>- Certified Microsoft System Engineer with additional certifications in CISCO and Linux</a:t>
            </a:r>
            <a:endParaRPr sz="2800">
              <a:ln w="12700" cmpd="sng">
                <a:solidFill>
                  <a:sysClr val="windowText" lastClr="000000"/>
                </a:solidFill>
                <a:prstDash val="solid"/>
              </a:ln>
              <a:solidFill>
                <a:schemeClr val="tx1"/>
              </a:solidFill>
              <a:effectLst/>
              <a:sym typeface="+mn-ea"/>
            </a:endParaRPr>
          </a:p>
          <a:p>
            <a:pPr marL="514350" indent="-514350">
              <a:buAutoNum type="arabicPeriod"/>
            </a:pPr>
            <a:r>
              <a:rPr sz="2800">
                <a:ln w="12700" cmpd="sng">
                  <a:solidFill>
                    <a:sysClr val="windowText" lastClr="000000"/>
                  </a:solidFill>
                  <a:prstDash val="solid"/>
                </a:ln>
                <a:solidFill>
                  <a:schemeClr val="tx1"/>
                </a:solidFill>
                <a:effectLst/>
                <a:sym typeface="+mn-ea"/>
              </a:rPr>
              <a:t>- Passionate about empowering students and professionals through education and training</a:t>
            </a:r>
            <a:endParaRPr sz="2800">
              <a:ln w="12700" cmpd="sng">
                <a:solidFill>
                  <a:sysClr val="windowText" lastClr="000000"/>
                </a:solidFill>
                <a:prstDash val="solid"/>
              </a:ln>
              <a:solidFill>
                <a:schemeClr val="tx1"/>
              </a:solidFill>
              <a:effectLst/>
              <a:sym typeface="+mn-ea"/>
            </a:endParaRPr>
          </a:p>
          <a:p>
            <a:pPr marL="514350" indent="-514350">
              <a:buAutoNum type="arabicPeriod"/>
            </a:pPr>
            <a:r>
              <a:rPr lang="en-US" sz="2800">
                <a:ln w="12700" cmpd="sng">
                  <a:solidFill>
                    <a:sysClr val="windowText" lastClr="000000"/>
                  </a:solidFill>
                  <a:prstDash val="solid"/>
                </a:ln>
                <a:solidFill>
                  <a:schemeClr val="tx1"/>
                </a:solidFill>
                <a:effectLst/>
                <a:sym typeface="+mn-ea"/>
              </a:rPr>
              <a:t>Teaching at Lahore Leads University </a:t>
            </a:r>
            <a:endParaRPr lang="en-US" sz="2800">
              <a:ln w="12700" cmpd="sng">
                <a:solidFill>
                  <a:sysClr val="windowText" lastClr="000000"/>
                </a:solidFill>
                <a:prstDash val="solid"/>
              </a:ln>
              <a:solidFill>
                <a:schemeClr val="tx1"/>
              </a:solidFill>
              <a:effectLst/>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821180"/>
            <a:ext cx="7556421" cy="1417558"/>
          </a:xfrm>
          <a:prstGeom prst="rect">
            <a:avLst/>
          </a:prstGeom>
          <a:noFill/>
        </p:spPr>
        <p:txBody>
          <a:bodyPr wrap="square" lIns="0" tIns="0" rIns="0" bIns="0" rtlCol="0" anchor="t"/>
          <a:lstStyle/>
          <a:p>
            <a:pPr marL="0" indent="0">
              <a:lnSpc>
                <a:spcPts val="5550"/>
              </a:lnSpc>
              <a:buNone/>
            </a:pPr>
            <a:r>
              <a:rPr lang="en-US" sz="4450" dirty="0">
                <a:solidFill>
                  <a:srgbClr val="FFFFFF"/>
                </a:solidFill>
                <a:latin typeface="Roboto Medium" panose="02000000000000000000" pitchFamily="34" charset="0"/>
                <a:ea typeface="Roboto Medium" panose="02000000000000000000" pitchFamily="34" charset="-122"/>
                <a:cs typeface="Roboto Medium" panose="02000000000000000000" pitchFamily="34" charset="-120"/>
              </a:rPr>
              <a:t>Boosting Your Career: Essential Skills &amp; Strategies</a:t>
            </a:r>
            <a:endParaRPr lang="en-US" sz="4450" dirty="0"/>
          </a:p>
        </p:txBody>
      </p:sp>
      <p:sp>
        <p:nvSpPr>
          <p:cNvPr id="4" name="Text 1"/>
          <p:cNvSpPr/>
          <p:nvPr/>
        </p:nvSpPr>
        <p:spPr>
          <a:xfrm>
            <a:off x="793790" y="3578900"/>
            <a:ext cx="7556421" cy="2177415"/>
          </a:xfrm>
          <a:prstGeom prst="rect">
            <a:avLst/>
          </a:prstGeom>
          <a:noFill/>
        </p:spPr>
        <p:txBody>
          <a:bodyPr wrap="square" lIns="0" tIns="0" rIns="0" bIns="0" rtlCol="0" anchor="t"/>
          <a:lstStyle/>
          <a:p>
            <a:pPr marL="0" indent="0">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In today's competitive job market, acquiring the right skills and strategies is crucial for career success. This presentation will equip you with the essential tools to navigate your professional journey, from website creation to interviewing and project acquisition. Join us as we explore practical techniques to enhance your online presence and ultimately achieve your career goals.</a:t>
            </a:r>
            <a:endParaRPr lang="en-US" sz="1750" dirty="0"/>
          </a:p>
        </p:txBody>
      </p:sp>
      <p:sp>
        <p:nvSpPr>
          <p:cNvPr id="5" name="Shape 2"/>
          <p:cNvSpPr/>
          <p:nvPr/>
        </p:nvSpPr>
        <p:spPr>
          <a:xfrm>
            <a:off x="793790" y="6028373"/>
            <a:ext cx="362903" cy="362903"/>
          </a:xfrm>
          <a:prstGeom prst="roundRect">
            <a:avLst>
              <a:gd name="adj" fmla="val 25194296"/>
            </a:avLst>
          </a:prstGeom>
          <a:noFill/>
          <a:ln w="7620">
            <a:solidFill>
              <a:srgbClr val="FFFFFF"/>
            </a:solidFill>
            <a:prstDash val="solid"/>
          </a:ln>
        </p:spPr>
      </p:sp>
      <p:pic>
        <p:nvPicPr>
          <p:cNvPr id="6" name="Image 1" descr="preencoded.png"/>
          <p:cNvPicPr>
            <a:picLocks noChangeAspect="1"/>
          </p:cNvPicPr>
          <p:nvPr/>
        </p:nvPicPr>
        <p:blipFill>
          <a:blip r:embed="rId2"/>
          <a:stretch>
            <a:fillRect/>
          </a:stretch>
        </p:blipFill>
        <p:spPr>
          <a:xfrm>
            <a:off x="801410" y="6035992"/>
            <a:ext cx="347663" cy="347663"/>
          </a:xfrm>
          <a:prstGeom prst="rect">
            <a:avLst/>
          </a:prstGeom>
        </p:spPr>
      </p:pic>
      <p:sp>
        <p:nvSpPr>
          <p:cNvPr id="7" name="Text 3"/>
          <p:cNvSpPr/>
          <p:nvPr/>
        </p:nvSpPr>
        <p:spPr>
          <a:xfrm>
            <a:off x="1270000" y="6011545"/>
            <a:ext cx="3328035" cy="875665"/>
          </a:xfrm>
          <a:prstGeom prst="rect">
            <a:avLst/>
          </a:prstGeom>
          <a:noFill/>
        </p:spPr>
        <p:txBody>
          <a:bodyPr wrap="none" lIns="0" tIns="0" rIns="0" bIns="0" rtlCol="0" anchor="t"/>
          <a:lstStyle/>
          <a:p>
            <a:pPr marL="0" indent="0" algn="l">
              <a:lnSpc>
                <a:spcPts val="3100"/>
              </a:lnSpc>
              <a:buNone/>
            </a:pPr>
            <a:r>
              <a:rPr lang="en-US" sz="2200" b="1" dirty="0">
                <a:solidFill>
                  <a:srgbClr val="CFD0D8"/>
                </a:solidFill>
                <a:latin typeface="Roboto Bold" pitchFamily="34" charset="0"/>
                <a:ea typeface="Roboto Bold" pitchFamily="34" charset="-122"/>
                <a:cs typeface="Roboto Bold" pitchFamily="34" charset="-120"/>
              </a:rPr>
              <a:t>by Adnan Majeed</a:t>
            </a:r>
            <a:endParaRPr lang="en-US" sz="2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004060"/>
            <a:ext cx="13042821" cy="1417558"/>
          </a:xfrm>
          <a:prstGeom prst="rect">
            <a:avLst/>
          </a:prstGeom>
          <a:noFill/>
        </p:spPr>
        <p:txBody>
          <a:bodyPr wrap="square" lIns="0" tIns="0" rIns="0" bIns="0" rtlCol="0" anchor="t"/>
          <a:lstStyle/>
          <a:p>
            <a:pPr marL="0" indent="0">
              <a:lnSpc>
                <a:spcPts val="5550"/>
              </a:lnSpc>
              <a:buNone/>
            </a:pPr>
            <a:r>
              <a:rPr lang="en-US" sz="4450" dirty="0">
                <a:solidFill>
                  <a:srgbClr val="FFFFFF"/>
                </a:solidFill>
                <a:latin typeface="Roboto Medium" panose="02000000000000000000" pitchFamily="34" charset="0"/>
                <a:ea typeface="Roboto Medium" panose="02000000000000000000" pitchFamily="34" charset="-122"/>
                <a:cs typeface="Roboto Medium" panose="02000000000000000000" pitchFamily="34" charset="-120"/>
              </a:rPr>
              <a:t>Creating a Professional Website with WordPress &amp; Elementor</a:t>
            </a:r>
            <a:endParaRPr lang="en-US" sz="4450" dirty="0"/>
          </a:p>
        </p:txBody>
      </p:sp>
      <p:sp>
        <p:nvSpPr>
          <p:cNvPr id="3" name="Text 1"/>
          <p:cNvSpPr/>
          <p:nvPr/>
        </p:nvSpPr>
        <p:spPr>
          <a:xfrm>
            <a:off x="793790" y="3988594"/>
            <a:ext cx="3503295" cy="354330"/>
          </a:xfrm>
          <a:prstGeom prst="rect">
            <a:avLst/>
          </a:prstGeom>
          <a:noFill/>
        </p:spPr>
        <p:txBody>
          <a:bodyPr wrap="none" lIns="0" tIns="0" rIns="0" bIns="0" rtlCol="0" anchor="t"/>
          <a:lstStyle/>
          <a:p>
            <a:pPr marL="0" indent="0">
              <a:lnSpc>
                <a:spcPts val="2750"/>
              </a:lnSpc>
              <a:buNone/>
            </a:pPr>
            <a:r>
              <a:rPr lang="en-US" sz="2200" dirty="0">
                <a:solidFill>
                  <a:srgbClr val="FFFFFF"/>
                </a:solidFill>
                <a:latin typeface="Roboto Medium" panose="02000000000000000000" pitchFamily="34" charset="0"/>
                <a:ea typeface="Roboto Medium" panose="02000000000000000000" pitchFamily="34" charset="-122"/>
                <a:cs typeface="Roboto Medium" panose="02000000000000000000" pitchFamily="34" charset="-120"/>
              </a:rPr>
              <a:t>WordPress: The Foundation</a:t>
            </a:r>
            <a:endParaRPr lang="en-US" sz="2200" dirty="0"/>
          </a:p>
        </p:txBody>
      </p:sp>
      <p:sp>
        <p:nvSpPr>
          <p:cNvPr id="4" name="Text 2"/>
          <p:cNvSpPr/>
          <p:nvPr/>
        </p:nvSpPr>
        <p:spPr>
          <a:xfrm>
            <a:off x="793790" y="4569738"/>
            <a:ext cx="6244709" cy="1451610"/>
          </a:xfrm>
          <a:prstGeom prst="rect">
            <a:avLst/>
          </a:prstGeom>
          <a:noFill/>
        </p:spPr>
        <p:txBody>
          <a:bodyPr wrap="square" lIns="0" tIns="0" rIns="0" bIns="0" rtlCol="0" anchor="t"/>
          <a:lstStyle/>
          <a:p>
            <a:pPr marL="0" indent="0">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WordPress is a user-friendly content management system (CMS) that allows you to create and manage your website without coding knowledge. It offers a vast library of themes and plugins, providing flexibility and customization.</a:t>
            </a:r>
            <a:endParaRPr lang="en-US" sz="1750" dirty="0"/>
          </a:p>
        </p:txBody>
      </p:sp>
      <p:sp>
        <p:nvSpPr>
          <p:cNvPr id="5" name="Text 3"/>
          <p:cNvSpPr/>
          <p:nvPr/>
        </p:nvSpPr>
        <p:spPr>
          <a:xfrm>
            <a:off x="7599521" y="3988594"/>
            <a:ext cx="3394710" cy="354330"/>
          </a:xfrm>
          <a:prstGeom prst="rect">
            <a:avLst/>
          </a:prstGeom>
          <a:noFill/>
        </p:spPr>
        <p:txBody>
          <a:bodyPr wrap="none" lIns="0" tIns="0" rIns="0" bIns="0" rtlCol="0" anchor="t"/>
          <a:lstStyle/>
          <a:p>
            <a:pPr marL="0" indent="0">
              <a:lnSpc>
                <a:spcPts val="2750"/>
              </a:lnSpc>
              <a:buNone/>
            </a:pPr>
            <a:r>
              <a:rPr lang="en-US" sz="2200" dirty="0">
                <a:solidFill>
                  <a:srgbClr val="FFFFFF"/>
                </a:solidFill>
                <a:latin typeface="Roboto Medium" panose="02000000000000000000" pitchFamily="34" charset="0"/>
                <a:ea typeface="Roboto Medium" panose="02000000000000000000" pitchFamily="34" charset="-122"/>
                <a:cs typeface="Roboto Medium" panose="02000000000000000000" pitchFamily="34" charset="-120"/>
              </a:rPr>
              <a:t>Elementor: Building Blocks</a:t>
            </a:r>
            <a:endParaRPr lang="en-US" sz="2200" dirty="0"/>
          </a:p>
        </p:txBody>
      </p:sp>
      <p:sp>
        <p:nvSpPr>
          <p:cNvPr id="6" name="Text 4"/>
          <p:cNvSpPr/>
          <p:nvPr/>
        </p:nvSpPr>
        <p:spPr>
          <a:xfrm>
            <a:off x="7599521" y="4569738"/>
            <a:ext cx="6244709" cy="1451610"/>
          </a:xfrm>
          <a:prstGeom prst="rect">
            <a:avLst/>
          </a:prstGeom>
          <a:noFill/>
        </p:spPr>
        <p:txBody>
          <a:bodyPr wrap="square" lIns="0" tIns="0" rIns="0" bIns="0" rtlCol="0" anchor="t"/>
          <a:lstStyle/>
          <a:p>
            <a:pPr marL="0" indent="0">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Elementor is a popular drag-and-drop website builder that seamlessly integrates with WordPress. It empowers you to create stunning visuals, customize layouts, and build engaging website experiences without coding.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793790" y="1304687"/>
            <a:ext cx="7556421" cy="1417558"/>
          </a:xfrm>
          <a:prstGeom prst="rect">
            <a:avLst/>
          </a:prstGeom>
          <a:noFill/>
        </p:spPr>
        <p:txBody>
          <a:bodyPr wrap="square" lIns="0" tIns="0" rIns="0" bIns="0" rtlCol="0" anchor="t"/>
          <a:lstStyle/>
          <a:p>
            <a:pPr marL="0" indent="0">
              <a:lnSpc>
                <a:spcPts val="5550"/>
              </a:lnSpc>
              <a:buNone/>
            </a:pPr>
            <a:r>
              <a:rPr lang="en-US" sz="4450" dirty="0">
                <a:solidFill>
                  <a:srgbClr val="FFFFFF"/>
                </a:solidFill>
                <a:latin typeface="Roboto Medium" panose="02000000000000000000" pitchFamily="34" charset="0"/>
                <a:ea typeface="Roboto Medium" panose="02000000000000000000" pitchFamily="34" charset="-122"/>
                <a:cs typeface="Roboto Medium" panose="02000000000000000000" pitchFamily="34" charset="-120"/>
              </a:rPr>
              <a:t>Choosing Your Domain &amp; Hosting Platform</a:t>
            </a:r>
            <a:endParaRPr lang="en-US" sz="4450" dirty="0"/>
          </a:p>
        </p:txBody>
      </p:sp>
      <p:sp>
        <p:nvSpPr>
          <p:cNvPr id="4" name="Shape 1"/>
          <p:cNvSpPr/>
          <p:nvPr/>
        </p:nvSpPr>
        <p:spPr>
          <a:xfrm>
            <a:off x="793790" y="3062407"/>
            <a:ext cx="3664863" cy="3862507"/>
          </a:xfrm>
          <a:prstGeom prst="roundRect">
            <a:avLst>
              <a:gd name="adj" fmla="val 2599"/>
            </a:avLst>
          </a:prstGeom>
          <a:solidFill>
            <a:srgbClr val="182567"/>
          </a:solidFill>
          <a:ln w="7620">
            <a:solidFill>
              <a:srgbClr val="313E80"/>
            </a:solidFill>
            <a:prstDash val="solid"/>
          </a:ln>
        </p:spPr>
      </p:sp>
      <p:sp>
        <p:nvSpPr>
          <p:cNvPr id="5" name="Text 2"/>
          <p:cNvSpPr/>
          <p:nvPr/>
        </p:nvSpPr>
        <p:spPr>
          <a:xfrm>
            <a:off x="1028224" y="3296841"/>
            <a:ext cx="2835235" cy="354330"/>
          </a:xfrm>
          <a:prstGeom prst="rect">
            <a:avLst/>
          </a:prstGeom>
          <a:noFill/>
        </p:spPr>
        <p:txBody>
          <a:bodyPr wrap="none" lIns="0" tIns="0" rIns="0" bIns="0" rtlCol="0" anchor="t"/>
          <a:lstStyle/>
          <a:p>
            <a:pPr marL="0" indent="0">
              <a:lnSpc>
                <a:spcPts val="2750"/>
              </a:lnSpc>
              <a:buNone/>
            </a:pPr>
            <a:r>
              <a:rPr lang="en-US" sz="22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Domain Name</a:t>
            </a:r>
            <a:endParaRPr lang="en-US" sz="2200" dirty="0"/>
          </a:p>
        </p:txBody>
      </p:sp>
      <p:sp>
        <p:nvSpPr>
          <p:cNvPr id="6" name="Text 3"/>
          <p:cNvSpPr/>
          <p:nvPr/>
        </p:nvSpPr>
        <p:spPr>
          <a:xfrm>
            <a:off x="1028224" y="3787259"/>
            <a:ext cx="3195995" cy="2540318"/>
          </a:xfrm>
          <a:prstGeom prst="rect">
            <a:avLst/>
          </a:prstGeom>
          <a:noFill/>
        </p:spPr>
        <p:txBody>
          <a:bodyPr wrap="square" lIns="0" tIns="0" rIns="0" bIns="0" rtlCol="0" anchor="t"/>
          <a:lstStyle/>
          <a:p>
            <a:pPr marL="0" indent="0">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Your domain name is your website's address on the internet. Choose a name that is relevant, memorable, and easy to spell. Consider using your name, business name, or a relevant keyword.</a:t>
            </a:r>
            <a:endParaRPr lang="en-US" sz="1750" dirty="0"/>
          </a:p>
        </p:txBody>
      </p:sp>
      <p:sp>
        <p:nvSpPr>
          <p:cNvPr id="7" name="Shape 4"/>
          <p:cNvSpPr/>
          <p:nvPr/>
        </p:nvSpPr>
        <p:spPr>
          <a:xfrm>
            <a:off x="4685467" y="3062407"/>
            <a:ext cx="3664863" cy="3862507"/>
          </a:xfrm>
          <a:prstGeom prst="roundRect">
            <a:avLst>
              <a:gd name="adj" fmla="val 2599"/>
            </a:avLst>
          </a:prstGeom>
          <a:solidFill>
            <a:srgbClr val="182567"/>
          </a:solidFill>
          <a:ln w="7620">
            <a:solidFill>
              <a:srgbClr val="313E80"/>
            </a:solidFill>
            <a:prstDash val="solid"/>
          </a:ln>
        </p:spPr>
      </p:sp>
      <p:sp>
        <p:nvSpPr>
          <p:cNvPr id="8" name="Text 5"/>
          <p:cNvSpPr/>
          <p:nvPr/>
        </p:nvSpPr>
        <p:spPr>
          <a:xfrm>
            <a:off x="4919901" y="3296841"/>
            <a:ext cx="2835235" cy="354330"/>
          </a:xfrm>
          <a:prstGeom prst="rect">
            <a:avLst/>
          </a:prstGeom>
          <a:noFill/>
        </p:spPr>
        <p:txBody>
          <a:bodyPr wrap="none" lIns="0" tIns="0" rIns="0" bIns="0" rtlCol="0" anchor="t"/>
          <a:lstStyle/>
          <a:p>
            <a:pPr marL="0" indent="0">
              <a:lnSpc>
                <a:spcPts val="2750"/>
              </a:lnSpc>
              <a:buNone/>
            </a:pPr>
            <a:r>
              <a:rPr lang="en-US" sz="22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Hosting Platform</a:t>
            </a:r>
            <a:endParaRPr lang="en-US" sz="2200" dirty="0"/>
          </a:p>
        </p:txBody>
      </p:sp>
      <p:sp>
        <p:nvSpPr>
          <p:cNvPr id="9" name="Text 6"/>
          <p:cNvSpPr/>
          <p:nvPr/>
        </p:nvSpPr>
        <p:spPr>
          <a:xfrm>
            <a:off x="4919901" y="3787259"/>
            <a:ext cx="3195995" cy="2903220"/>
          </a:xfrm>
          <a:prstGeom prst="rect">
            <a:avLst/>
          </a:prstGeom>
          <a:noFill/>
        </p:spPr>
        <p:txBody>
          <a:bodyPr wrap="square" lIns="0" tIns="0" rIns="0" bIns="0" rtlCol="0" anchor="t"/>
          <a:lstStyle/>
          <a:p>
            <a:pPr marL="0" indent="0">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Your hosting platform provides storage space and resources for your website. Research reputable hosting providers like Bluehost, GoDaddy, or HostGator. Compare features, pricing, and customer support to find the best fit.</a:t>
            </a:r>
            <a:endParaRPr lang="en-US" sz="1750" dirty="0"/>
          </a:p>
        </p:txBody>
      </p:sp>
      <p:pic>
        <p:nvPicPr>
          <p:cNvPr id="11" name="Picture 10" descr="Capture"/>
          <p:cNvPicPr>
            <a:picLocks noChangeAspect="1"/>
          </p:cNvPicPr>
          <p:nvPr/>
        </p:nvPicPr>
        <p:blipFill>
          <a:blip r:embed="rId1"/>
          <a:stretch>
            <a:fillRect/>
          </a:stretch>
        </p:blipFill>
        <p:spPr>
          <a:xfrm>
            <a:off x="8811895" y="2082800"/>
            <a:ext cx="5821680" cy="48418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639979"/>
            <a:ext cx="6699171" cy="708779"/>
          </a:xfrm>
          <a:prstGeom prst="rect">
            <a:avLst/>
          </a:prstGeom>
          <a:noFill/>
        </p:spPr>
        <p:txBody>
          <a:bodyPr wrap="none" lIns="0" tIns="0" rIns="0" bIns="0" rtlCol="0" anchor="t"/>
          <a:lstStyle/>
          <a:p>
            <a:pPr marL="0" indent="0">
              <a:lnSpc>
                <a:spcPts val="5550"/>
              </a:lnSpc>
              <a:buNone/>
            </a:pPr>
            <a:r>
              <a:rPr lang="en-US" sz="4450" dirty="0">
                <a:solidFill>
                  <a:srgbClr val="FFFFFF"/>
                </a:solidFill>
                <a:latin typeface="Roboto Medium" panose="02000000000000000000" pitchFamily="34" charset="0"/>
                <a:ea typeface="Roboto Medium" panose="02000000000000000000" pitchFamily="34" charset="-122"/>
                <a:cs typeface="Roboto Medium" panose="02000000000000000000" pitchFamily="34" charset="-120"/>
              </a:rPr>
              <a:t>Crafting a Professional CV</a:t>
            </a:r>
            <a:endParaRPr lang="en-US" sz="4450" dirty="0"/>
          </a:p>
        </p:txBody>
      </p:sp>
      <p:pic>
        <p:nvPicPr>
          <p:cNvPr id="4" name="Image 1" descr="preencoded.png"/>
          <p:cNvPicPr>
            <a:picLocks noChangeAspect="1"/>
          </p:cNvPicPr>
          <p:nvPr/>
        </p:nvPicPr>
        <p:blipFill>
          <a:blip r:embed="rId2"/>
          <a:stretch>
            <a:fillRect/>
          </a:stretch>
        </p:blipFill>
        <p:spPr>
          <a:xfrm>
            <a:off x="793790" y="4688919"/>
            <a:ext cx="566976" cy="566976"/>
          </a:xfrm>
          <a:prstGeom prst="rect">
            <a:avLst/>
          </a:prstGeom>
        </p:spPr>
      </p:pic>
      <p:sp>
        <p:nvSpPr>
          <p:cNvPr id="5" name="Text 1"/>
          <p:cNvSpPr/>
          <p:nvPr/>
        </p:nvSpPr>
        <p:spPr>
          <a:xfrm>
            <a:off x="793790" y="5482709"/>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Highlight Key Skills</a:t>
            </a:r>
            <a:endParaRPr lang="en-US" sz="2200" dirty="0"/>
          </a:p>
        </p:txBody>
      </p:sp>
      <p:sp>
        <p:nvSpPr>
          <p:cNvPr id="6" name="Text 2"/>
          <p:cNvSpPr/>
          <p:nvPr/>
        </p:nvSpPr>
        <p:spPr>
          <a:xfrm>
            <a:off x="793790" y="5973128"/>
            <a:ext cx="4120753" cy="1451610"/>
          </a:xfrm>
          <a:prstGeom prst="rect">
            <a:avLst/>
          </a:prstGeom>
          <a:noFill/>
        </p:spPr>
        <p:txBody>
          <a:bodyPr wrap="square" lIns="0" tIns="0" rIns="0" bIns="0" rtlCol="0" anchor="t"/>
          <a:lstStyle/>
          <a:p>
            <a:pPr marL="0" indent="0" algn="l">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Emphasize skills relevant to the target job description. Quantify your achievements whenever possible to showcase your impact.</a:t>
            </a:r>
            <a:endParaRPr lang="en-US" sz="1750" dirty="0"/>
          </a:p>
        </p:txBody>
      </p:sp>
      <p:pic>
        <p:nvPicPr>
          <p:cNvPr id="7" name="Image 2" descr="preencoded.png"/>
          <p:cNvPicPr>
            <a:picLocks noChangeAspect="1"/>
          </p:cNvPicPr>
          <p:nvPr/>
        </p:nvPicPr>
        <p:blipFill>
          <a:blip r:embed="rId3"/>
          <a:stretch>
            <a:fillRect/>
          </a:stretch>
        </p:blipFill>
        <p:spPr>
          <a:xfrm>
            <a:off x="5254704" y="4688919"/>
            <a:ext cx="566976" cy="566976"/>
          </a:xfrm>
          <a:prstGeom prst="rect">
            <a:avLst/>
          </a:prstGeom>
        </p:spPr>
      </p:pic>
      <p:sp>
        <p:nvSpPr>
          <p:cNvPr id="8" name="Text 3"/>
          <p:cNvSpPr/>
          <p:nvPr/>
        </p:nvSpPr>
        <p:spPr>
          <a:xfrm>
            <a:off x="5254704" y="5482709"/>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Tailor to Each Role</a:t>
            </a:r>
            <a:endParaRPr lang="en-US" sz="2200" dirty="0"/>
          </a:p>
        </p:txBody>
      </p:sp>
      <p:sp>
        <p:nvSpPr>
          <p:cNvPr id="9" name="Text 4"/>
          <p:cNvSpPr/>
          <p:nvPr/>
        </p:nvSpPr>
        <p:spPr>
          <a:xfrm>
            <a:off x="5254704" y="5973128"/>
            <a:ext cx="4120872" cy="1451610"/>
          </a:xfrm>
          <a:prstGeom prst="rect">
            <a:avLst/>
          </a:prstGeom>
          <a:noFill/>
        </p:spPr>
        <p:txBody>
          <a:bodyPr wrap="square" lIns="0" tIns="0" rIns="0" bIns="0" rtlCol="0" anchor="t"/>
          <a:lstStyle/>
          <a:p>
            <a:pPr marL="0" indent="0" algn="l">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Customize your CV for each job application by highlighting experiences and skills relevant to the specific position.</a:t>
            </a:r>
            <a:endParaRPr lang="en-US" sz="1750" dirty="0"/>
          </a:p>
        </p:txBody>
      </p:sp>
      <p:pic>
        <p:nvPicPr>
          <p:cNvPr id="10" name="Image 3" descr="preencoded.png"/>
          <p:cNvPicPr>
            <a:picLocks noChangeAspect="1"/>
          </p:cNvPicPr>
          <p:nvPr/>
        </p:nvPicPr>
        <p:blipFill>
          <a:blip r:embed="rId4"/>
          <a:stretch>
            <a:fillRect/>
          </a:stretch>
        </p:blipFill>
        <p:spPr>
          <a:xfrm>
            <a:off x="9715738" y="4688919"/>
            <a:ext cx="566976" cy="566976"/>
          </a:xfrm>
          <a:prstGeom prst="rect">
            <a:avLst/>
          </a:prstGeom>
        </p:spPr>
      </p:pic>
      <p:sp>
        <p:nvSpPr>
          <p:cNvPr id="11" name="Text 5"/>
          <p:cNvSpPr/>
          <p:nvPr/>
        </p:nvSpPr>
        <p:spPr>
          <a:xfrm>
            <a:off x="9715738" y="5482709"/>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Showcase Your Work</a:t>
            </a:r>
            <a:endParaRPr lang="en-US" sz="2200" dirty="0"/>
          </a:p>
        </p:txBody>
      </p:sp>
      <p:sp>
        <p:nvSpPr>
          <p:cNvPr id="12" name="Text 6"/>
          <p:cNvSpPr/>
          <p:nvPr/>
        </p:nvSpPr>
        <p:spPr>
          <a:xfrm>
            <a:off x="9715738" y="5973128"/>
            <a:ext cx="4120753" cy="1088708"/>
          </a:xfrm>
          <a:prstGeom prst="rect">
            <a:avLst/>
          </a:prstGeom>
          <a:noFill/>
        </p:spPr>
        <p:txBody>
          <a:bodyPr wrap="square" lIns="0" tIns="0" rIns="0" bIns="0" rtlCol="0" anchor="t"/>
          <a:lstStyle/>
          <a:p>
            <a:pPr marL="0" indent="0" algn="l">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Include a portfolio section if applicable. This allows you to demonstrate your skills and projects in a tangible way.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695563"/>
            <a:ext cx="7556421" cy="1417558"/>
          </a:xfrm>
          <a:prstGeom prst="rect">
            <a:avLst/>
          </a:prstGeom>
          <a:noFill/>
        </p:spPr>
        <p:txBody>
          <a:bodyPr wrap="square" lIns="0" tIns="0" rIns="0" bIns="0" rtlCol="0" anchor="t"/>
          <a:lstStyle/>
          <a:p>
            <a:pPr marL="0" indent="0">
              <a:lnSpc>
                <a:spcPts val="5550"/>
              </a:lnSpc>
              <a:buNone/>
            </a:pPr>
            <a:r>
              <a:rPr lang="en-US" sz="4450" dirty="0">
                <a:solidFill>
                  <a:srgbClr val="FFFFFF"/>
                </a:solidFill>
                <a:latin typeface="Roboto Medium" panose="02000000000000000000" pitchFamily="34" charset="0"/>
                <a:ea typeface="Roboto Medium" panose="02000000000000000000" pitchFamily="34" charset="-122"/>
                <a:cs typeface="Roboto Medium" panose="02000000000000000000" pitchFamily="34" charset="-120"/>
              </a:rPr>
              <a:t>Navigating the Interview Process</a:t>
            </a:r>
            <a:endParaRPr lang="en-US" sz="4450" dirty="0"/>
          </a:p>
        </p:txBody>
      </p:sp>
      <p:sp>
        <p:nvSpPr>
          <p:cNvPr id="4" name="Shape 1"/>
          <p:cNvSpPr/>
          <p:nvPr/>
        </p:nvSpPr>
        <p:spPr>
          <a:xfrm>
            <a:off x="1118711" y="2453283"/>
            <a:ext cx="30480" cy="5080635"/>
          </a:xfrm>
          <a:prstGeom prst="roundRect">
            <a:avLst>
              <a:gd name="adj" fmla="val 312558"/>
            </a:avLst>
          </a:prstGeom>
          <a:solidFill>
            <a:srgbClr val="313E80"/>
          </a:solidFill>
        </p:spPr>
      </p:sp>
      <p:sp>
        <p:nvSpPr>
          <p:cNvPr id="5" name="Shape 2"/>
          <p:cNvSpPr/>
          <p:nvPr/>
        </p:nvSpPr>
        <p:spPr>
          <a:xfrm>
            <a:off x="1358622" y="2948345"/>
            <a:ext cx="793790" cy="30480"/>
          </a:xfrm>
          <a:prstGeom prst="roundRect">
            <a:avLst>
              <a:gd name="adj" fmla="val 312558"/>
            </a:avLst>
          </a:prstGeom>
          <a:solidFill>
            <a:srgbClr val="313E80"/>
          </a:solidFill>
        </p:spPr>
      </p:sp>
      <p:sp>
        <p:nvSpPr>
          <p:cNvPr id="6" name="Shape 3"/>
          <p:cNvSpPr/>
          <p:nvPr/>
        </p:nvSpPr>
        <p:spPr>
          <a:xfrm>
            <a:off x="878800" y="2708434"/>
            <a:ext cx="510302" cy="510302"/>
          </a:xfrm>
          <a:prstGeom prst="roundRect">
            <a:avLst>
              <a:gd name="adj" fmla="val 18669"/>
            </a:avLst>
          </a:prstGeom>
          <a:solidFill>
            <a:srgbClr val="182567"/>
          </a:solidFill>
          <a:ln w="7620">
            <a:solidFill>
              <a:srgbClr val="313E80"/>
            </a:solidFill>
            <a:prstDash val="solid"/>
          </a:ln>
        </p:spPr>
      </p:sp>
      <p:sp>
        <p:nvSpPr>
          <p:cNvPr id="7" name="Text 4"/>
          <p:cNvSpPr/>
          <p:nvPr/>
        </p:nvSpPr>
        <p:spPr>
          <a:xfrm>
            <a:off x="1037272" y="2793444"/>
            <a:ext cx="193358" cy="340281"/>
          </a:xfrm>
          <a:prstGeom prst="rect">
            <a:avLst/>
          </a:prstGeom>
          <a:noFill/>
        </p:spPr>
        <p:txBody>
          <a:bodyPr wrap="none" lIns="0" tIns="0" rIns="0" bIns="0" rtlCol="0" anchor="t"/>
          <a:lstStyle/>
          <a:p>
            <a:pPr marL="0" indent="0" algn="ctr">
              <a:lnSpc>
                <a:spcPts val="2650"/>
              </a:lnSpc>
              <a:buNone/>
            </a:pPr>
            <a:r>
              <a:rPr lang="en-US" sz="265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1</a:t>
            </a:r>
            <a:endParaRPr lang="en-US" sz="2650" dirty="0"/>
          </a:p>
        </p:txBody>
      </p:sp>
      <p:sp>
        <p:nvSpPr>
          <p:cNvPr id="8" name="Text 5"/>
          <p:cNvSpPr/>
          <p:nvPr/>
        </p:nvSpPr>
        <p:spPr>
          <a:xfrm>
            <a:off x="2381488" y="2680097"/>
            <a:ext cx="5968722" cy="1088708"/>
          </a:xfrm>
          <a:prstGeom prst="rect">
            <a:avLst/>
          </a:prstGeom>
          <a:noFill/>
        </p:spPr>
        <p:txBody>
          <a:bodyPr wrap="square" lIns="0" tIns="0" rIns="0" bIns="0" rtlCol="0" anchor="t"/>
          <a:lstStyle/>
          <a:p>
            <a:pPr marL="0" indent="0" algn="l">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Prepare for Common Questions: Research typical interview questions and rehearse your answers. Focus on your skills, experiences, and career goals.</a:t>
            </a:r>
            <a:endParaRPr lang="en-US" sz="1750" dirty="0"/>
          </a:p>
        </p:txBody>
      </p:sp>
      <p:sp>
        <p:nvSpPr>
          <p:cNvPr id="9" name="Shape 6"/>
          <p:cNvSpPr/>
          <p:nvPr/>
        </p:nvSpPr>
        <p:spPr>
          <a:xfrm>
            <a:off x="1358622" y="4717494"/>
            <a:ext cx="793790" cy="30480"/>
          </a:xfrm>
          <a:prstGeom prst="roundRect">
            <a:avLst>
              <a:gd name="adj" fmla="val 312558"/>
            </a:avLst>
          </a:prstGeom>
          <a:solidFill>
            <a:srgbClr val="313E80"/>
          </a:solidFill>
        </p:spPr>
      </p:sp>
      <p:sp>
        <p:nvSpPr>
          <p:cNvPr id="10" name="Shape 7"/>
          <p:cNvSpPr/>
          <p:nvPr/>
        </p:nvSpPr>
        <p:spPr>
          <a:xfrm>
            <a:off x="878800" y="4477583"/>
            <a:ext cx="510302" cy="510302"/>
          </a:xfrm>
          <a:prstGeom prst="roundRect">
            <a:avLst>
              <a:gd name="adj" fmla="val 18669"/>
            </a:avLst>
          </a:prstGeom>
          <a:solidFill>
            <a:srgbClr val="182567"/>
          </a:solidFill>
          <a:ln w="7620">
            <a:solidFill>
              <a:srgbClr val="313E80"/>
            </a:solidFill>
            <a:prstDash val="solid"/>
          </a:ln>
        </p:spPr>
      </p:sp>
      <p:sp>
        <p:nvSpPr>
          <p:cNvPr id="11" name="Text 8"/>
          <p:cNvSpPr/>
          <p:nvPr/>
        </p:nvSpPr>
        <p:spPr>
          <a:xfrm>
            <a:off x="1037272" y="4562594"/>
            <a:ext cx="193358" cy="340281"/>
          </a:xfrm>
          <a:prstGeom prst="rect">
            <a:avLst/>
          </a:prstGeom>
          <a:noFill/>
        </p:spPr>
        <p:txBody>
          <a:bodyPr wrap="none" lIns="0" tIns="0" rIns="0" bIns="0" rtlCol="0" anchor="t"/>
          <a:lstStyle/>
          <a:p>
            <a:pPr marL="0" indent="0" algn="ctr">
              <a:lnSpc>
                <a:spcPts val="2650"/>
              </a:lnSpc>
              <a:buNone/>
            </a:pPr>
            <a:r>
              <a:rPr lang="en-US" sz="265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2</a:t>
            </a:r>
            <a:endParaRPr lang="en-US" sz="2650" dirty="0"/>
          </a:p>
        </p:txBody>
      </p:sp>
      <p:sp>
        <p:nvSpPr>
          <p:cNvPr id="12" name="Text 9"/>
          <p:cNvSpPr/>
          <p:nvPr/>
        </p:nvSpPr>
        <p:spPr>
          <a:xfrm>
            <a:off x="2381488" y="4449247"/>
            <a:ext cx="5968722" cy="1088708"/>
          </a:xfrm>
          <a:prstGeom prst="rect">
            <a:avLst/>
          </a:prstGeom>
          <a:noFill/>
        </p:spPr>
        <p:txBody>
          <a:bodyPr wrap="square" lIns="0" tIns="0" rIns="0" bIns="0" rtlCol="0" anchor="t"/>
          <a:lstStyle/>
          <a:p>
            <a:pPr marL="0" indent="0" algn="l">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Practice STAR Method: Use the STAR method to structure your responses, providing Situation, Task, Action, and Result for each experience.</a:t>
            </a:r>
            <a:endParaRPr lang="en-US" sz="1750" dirty="0"/>
          </a:p>
        </p:txBody>
      </p:sp>
      <p:sp>
        <p:nvSpPr>
          <p:cNvPr id="13" name="Shape 10"/>
          <p:cNvSpPr/>
          <p:nvPr/>
        </p:nvSpPr>
        <p:spPr>
          <a:xfrm>
            <a:off x="1358622" y="6486644"/>
            <a:ext cx="793790" cy="30480"/>
          </a:xfrm>
          <a:prstGeom prst="roundRect">
            <a:avLst>
              <a:gd name="adj" fmla="val 312558"/>
            </a:avLst>
          </a:prstGeom>
          <a:solidFill>
            <a:srgbClr val="313E80"/>
          </a:solidFill>
        </p:spPr>
      </p:sp>
      <p:sp>
        <p:nvSpPr>
          <p:cNvPr id="14" name="Shape 11"/>
          <p:cNvSpPr/>
          <p:nvPr/>
        </p:nvSpPr>
        <p:spPr>
          <a:xfrm>
            <a:off x="878800" y="6246733"/>
            <a:ext cx="510302" cy="510302"/>
          </a:xfrm>
          <a:prstGeom prst="roundRect">
            <a:avLst>
              <a:gd name="adj" fmla="val 18669"/>
            </a:avLst>
          </a:prstGeom>
          <a:solidFill>
            <a:srgbClr val="182567"/>
          </a:solidFill>
          <a:ln w="7620">
            <a:solidFill>
              <a:srgbClr val="313E80"/>
            </a:solidFill>
            <a:prstDash val="solid"/>
          </a:ln>
        </p:spPr>
      </p:sp>
      <p:sp>
        <p:nvSpPr>
          <p:cNvPr id="15" name="Text 12"/>
          <p:cNvSpPr/>
          <p:nvPr/>
        </p:nvSpPr>
        <p:spPr>
          <a:xfrm>
            <a:off x="1037272" y="6331744"/>
            <a:ext cx="193358" cy="340281"/>
          </a:xfrm>
          <a:prstGeom prst="rect">
            <a:avLst/>
          </a:prstGeom>
          <a:noFill/>
        </p:spPr>
        <p:txBody>
          <a:bodyPr wrap="none" lIns="0" tIns="0" rIns="0" bIns="0" rtlCol="0" anchor="t"/>
          <a:lstStyle/>
          <a:p>
            <a:pPr marL="0" indent="0" algn="ctr">
              <a:lnSpc>
                <a:spcPts val="2650"/>
              </a:lnSpc>
              <a:buNone/>
            </a:pPr>
            <a:r>
              <a:rPr lang="en-US" sz="265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3</a:t>
            </a:r>
            <a:endParaRPr lang="en-US" sz="2650" dirty="0"/>
          </a:p>
        </p:txBody>
      </p:sp>
      <p:sp>
        <p:nvSpPr>
          <p:cNvPr id="16" name="Text 13"/>
          <p:cNvSpPr/>
          <p:nvPr/>
        </p:nvSpPr>
        <p:spPr>
          <a:xfrm>
            <a:off x="2381488" y="6218396"/>
            <a:ext cx="5968722" cy="1088708"/>
          </a:xfrm>
          <a:prstGeom prst="rect">
            <a:avLst/>
          </a:prstGeom>
          <a:noFill/>
        </p:spPr>
        <p:txBody>
          <a:bodyPr wrap="square" lIns="0" tIns="0" rIns="0" bIns="0" rtlCol="0" anchor="t"/>
          <a:lstStyle/>
          <a:p>
            <a:pPr marL="0" indent="0" algn="l">
              <a:lnSpc>
                <a:spcPts val="2850"/>
              </a:lnSpc>
              <a:buNone/>
            </a:pPr>
            <a:r>
              <a:rPr lang="en-US" sz="1750" dirty="0">
                <a:solidFill>
                  <a:srgbClr val="CFD0D8"/>
                </a:solidFill>
                <a:latin typeface="Roboto" panose="02000000000000000000" pitchFamily="34" charset="0"/>
                <a:ea typeface="Roboto" panose="02000000000000000000" pitchFamily="34" charset="-122"/>
                <a:cs typeface="Roboto" panose="02000000000000000000" pitchFamily="34" charset="-120"/>
              </a:rPr>
              <a:t>Ask Thoughtful Questions: Prepare insightful questions to demonstrate your interest and engagement. Ask about the company culture, team dynamics, and future opportunities.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4852" y="628412"/>
            <a:ext cx="7694295" cy="1294448"/>
          </a:xfrm>
          <a:prstGeom prst="rect">
            <a:avLst/>
          </a:prstGeom>
          <a:noFill/>
        </p:spPr>
        <p:txBody>
          <a:bodyPr wrap="square" lIns="0" tIns="0" rIns="0" bIns="0" rtlCol="0" anchor="t"/>
          <a:lstStyle/>
          <a:p>
            <a:pPr marL="0" indent="0">
              <a:lnSpc>
                <a:spcPts val="5050"/>
              </a:lnSpc>
              <a:buNone/>
            </a:pPr>
            <a:r>
              <a:rPr lang="en-US" sz="4050" dirty="0">
                <a:solidFill>
                  <a:srgbClr val="FFFFFF"/>
                </a:solidFill>
                <a:latin typeface="Roboto Medium" panose="02000000000000000000" pitchFamily="34" charset="0"/>
                <a:ea typeface="Roboto Medium" panose="02000000000000000000" pitchFamily="34" charset="-122"/>
                <a:cs typeface="Roboto Medium" panose="02000000000000000000" pitchFamily="34" charset="-120"/>
              </a:rPr>
              <a:t>Mastering Interview Questions &amp; Answers</a:t>
            </a:r>
            <a:endParaRPr lang="en-US" sz="4050" dirty="0"/>
          </a:p>
        </p:txBody>
      </p:sp>
      <p:pic>
        <p:nvPicPr>
          <p:cNvPr id="4" name="Image 1" descr="preencoded.png"/>
          <p:cNvPicPr>
            <a:picLocks noChangeAspect="1"/>
          </p:cNvPicPr>
          <p:nvPr/>
        </p:nvPicPr>
        <p:blipFill>
          <a:blip r:embed="rId2"/>
          <a:stretch>
            <a:fillRect/>
          </a:stretch>
        </p:blipFill>
        <p:spPr>
          <a:xfrm>
            <a:off x="724852" y="2233493"/>
            <a:ext cx="1035487" cy="1855470"/>
          </a:xfrm>
          <a:prstGeom prst="rect">
            <a:avLst/>
          </a:prstGeom>
        </p:spPr>
      </p:pic>
      <p:sp>
        <p:nvSpPr>
          <p:cNvPr id="5" name="Text 1"/>
          <p:cNvSpPr/>
          <p:nvPr/>
        </p:nvSpPr>
        <p:spPr>
          <a:xfrm>
            <a:off x="2070973" y="2440543"/>
            <a:ext cx="2588776" cy="323493"/>
          </a:xfrm>
          <a:prstGeom prst="rect">
            <a:avLst/>
          </a:prstGeom>
          <a:noFill/>
        </p:spPr>
        <p:txBody>
          <a:bodyPr wrap="none" lIns="0" tIns="0" rIns="0" bIns="0" rtlCol="0" anchor="t"/>
          <a:lstStyle/>
          <a:p>
            <a:pPr marL="0" indent="0" algn="l">
              <a:lnSpc>
                <a:spcPts val="2500"/>
              </a:lnSpc>
              <a:buNone/>
            </a:pPr>
            <a:r>
              <a:rPr lang="en-US" sz="20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Behavioral Questions</a:t>
            </a:r>
            <a:endParaRPr lang="en-US" sz="2000" dirty="0"/>
          </a:p>
        </p:txBody>
      </p:sp>
      <p:sp>
        <p:nvSpPr>
          <p:cNvPr id="6" name="Text 2"/>
          <p:cNvSpPr/>
          <p:nvPr/>
        </p:nvSpPr>
        <p:spPr>
          <a:xfrm>
            <a:off x="2070973" y="2888218"/>
            <a:ext cx="6348174" cy="993696"/>
          </a:xfrm>
          <a:prstGeom prst="rect">
            <a:avLst/>
          </a:prstGeom>
          <a:noFill/>
        </p:spPr>
        <p:txBody>
          <a:bodyPr wrap="square" lIns="0" tIns="0" rIns="0" bIns="0" rtlCol="0" anchor="t"/>
          <a:lstStyle/>
          <a:p>
            <a:pPr marL="0" indent="0" algn="l">
              <a:lnSpc>
                <a:spcPts val="2600"/>
              </a:lnSpc>
              <a:buNone/>
            </a:pPr>
            <a:r>
              <a:rPr lang="en-US" sz="1600" dirty="0">
                <a:solidFill>
                  <a:srgbClr val="CFD0D8"/>
                </a:solidFill>
                <a:latin typeface="Roboto" panose="02000000000000000000" pitchFamily="34" charset="0"/>
                <a:ea typeface="Roboto" panose="02000000000000000000" pitchFamily="34" charset="-122"/>
                <a:cs typeface="Roboto" panose="02000000000000000000" pitchFamily="34" charset="-120"/>
              </a:rPr>
              <a:t>Describe a time you failed and what you learned. Tell me about a time you disagreed with a colleague. These questions assess your problem-solving abilities, teamwork, and resilience.</a:t>
            </a:r>
            <a:endParaRPr lang="en-US" sz="1600" dirty="0"/>
          </a:p>
        </p:txBody>
      </p:sp>
      <p:pic>
        <p:nvPicPr>
          <p:cNvPr id="7" name="Image 2" descr="preencoded.png"/>
          <p:cNvPicPr>
            <a:picLocks noChangeAspect="1"/>
          </p:cNvPicPr>
          <p:nvPr/>
        </p:nvPicPr>
        <p:blipFill>
          <a:blip r:embed="rId3"/>
          <a:stretch>
            <a:fillRect/>
          </a:stretch>
        </p:blipFill>
        <p:spPr>
          <a:xfrm>
            <a:off x="724852" y="4088963"/>
            <a:ext cx="1035487" cy="1855470"/>
          </a:xfrm>
          <a:prstGeom prst="rect">
            <a:avLst/>
          </a:prstGeom>
        </p:spPr>
      </p:pic>
      <p:sp>
        <p:nvSpPr>
          <p:cNvPr id="8" name="Text 3"/>
          <p:cNvSpPr/>
          <p:nvPr/>
        </p:nvSpPr>
        <p:spPr>
          <a:xfrm>
            <a:off x="2070973" y="4296013"/>
            <a:ext cx="2588776" cy="323493"/>
          </a:xfrm>
          <a:prstGeom prst="rect">
            <a:avLst/>
          </a:prstGeom>
          <a:noFill/>
        </p:spPr>
        <p:txBody>
          <a:bodyPr wrap="none" lIns="0" tIns="0" rIns="0" bIns="0" rtlCol="0" anchor="t"/>
          <a:lstStyle/>
          <a:p>
            <a:pPr marL="0" indent="0" algn="l">
              <a:lnSpc>
                <a:spcPts val="2500"/>
              </a:lnSpc>
              <a:buNone/>
            </a:pPr>
            <a:r>
              <a:rPr lang="en-US" sz="20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Situational Questions</a:t>
            </a:r>
            <a:endParaRPr lang="en-US" sz="2000" dirty="0"/>
          </a:p>
        </p:txBody>
      </p:sp>
      <p:sp>
        <p:nvSpPr>
          <p:cNvPr id="9" name="Text 4"/>
          <p:cNvSpPr/>
          <p:nvPr/>
        </p:nvSpPr>
        <p:spPr>
          <a:xfrm>
            <a:off x="2070973" y="4743688"/>
            <a:ext cx="6348174" cy="993696"/>
          </a:xfrm>
          <a:prstGeom prst="rect">
            <a:avLst/>
          </a:prstGeom>
          <a:noFill/>
        </p:spPr>
        <p:txBody>
          <a:bodyPr wrap="square" lIns="0" tIns="0" rIns="0" bIns="0" rtlCol="0" anchor="t"/>
          <a:lstStyle/>
          <a:p>
            <a:pPr marL="0" indent="0" algn="l">
              <a:lnSpc>
                <a:spcPts val="2600"/>
              </a:lnSpc>
              <a:buNone/>
            </a:pPr>
            <a:r>
              <a:rPr lang="en-US" sz="1600" dirty="0">
                <a:solidFill>
                  <a:srgbClr val="CFD0D8"/>
                </a:solidFill>
                <a:latin typeface="Roboto" panose="02000000000000000000" pitchFamily="34" charset="0"/>
                <a:ea typeface="Roboto" panose="02000000000000000000" pitchFamily="34" charset="-122"/>
                <a:cs typeface="Roboto" panose="02000000000000000000" pitchFamily="34" charset="-120"/>
              </a:rPr>
              <a:t>How would you handle a difficult client? What would you do if you faced a deadline conflict? These questions evaluate your decision-making, problem-solving, and adaptability.</a:t>
            </a:r>
            <a:endParaRPr lang="en-US" sz="1600" dirty="0"/>
          </a:p>
        </p:txBody>
      </p:sp>
      <p:pic>
        <p:nvPicPr>
          <p:cNvPr id="10" name="Image 3" descr="preencoded.png"/>
          <p:cNvPicPr>
            <a:picLocks noChangeAspect="1"/>
          </p:cNvPicPr>
          <p:nvPr/>
        </p:nvPicPr>
        <p:blipFill>
          <a:blip r:embed="rId4"/>
          <a:stretch>
            <a:fillRect/>
          </a:stretch>
        </p:blipFill>
        <p:spPr>
          <a:xfrm>
            <a:off x="724852" y="5944433"/>
            <a:ext cx="1035487" cy="1656755"/>
          </a:xfrm>
          <a:prstGeom prst="rect">
            <a:avLst/>
          </a:prstGeom>
        </p:spPr>
      </p:pic>
      <p:sp>
        <p:nvSpPr>
          <p:cNvPr id="11" name="Text 5"/>
          <p:cNvSpPr/>
          <p:nvPr/>
        </p:nvSpPr>
        <p:spPr>
          <a:xfrm>
            <a:off x="2070973" y="6151483"/>
            <a:ext cx="2588776" cy="323493"/>
          </a:xfrm>
          <a:prstGeom prst="rect">
            <a:avLst/>
          </a:prstGeom>
          <a:noFill/>
        </p:spPr>
        <p:txBody>
          <a:bodyPr wrap="none" lIns="0" tIns="0" rIns="0" bIns="0" rtlCol="0" anchor="t"/>
          <a:lstStyle/>
          <a:p>
            <a:pPr marL="0" indent="0" algn="l">
              <a:lnSpc>
                <a:spcPts val="2500"/>
              </a:lnSpc>
              <a:buNone/>
            </a:pPr>
            <a:r>
              <a:rPr lang="en-US" sz="20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Technical Questions</a:t>
            </a:r>
            <a:endParaRPr lang="en-US" sz="2000" dirty="0"/>
          </a:p>
        </p:txBody>
      </p:sp>
      <p:sp>
        <p:nvSpPr>
          <p:cNvPr id="12" name="Text 6"/>
          <p:cNvSpPr/>
          <p:nvPr/>
        </p:nvSpPr>
        <p:spPr>
          <a:xfrm>
            <a:off x="2070973" y="6599158"/>
            <a:ext cx="6348174" cy="662464"/>
          </a:xfrm>
          <a:prstGeom prst="rect">
            <a:avLst/>
          </a:prstGeom>
          <a:noFill/>
        </p:spPr>
        <p:txBody>
          <a:bodyPr wrap="square" lIns="0" tIns="0" rIns="0" bIns="0" rtlCol="0" anchor="t"/>
          <a:lstStyle/>
          <a:p>
            <a:pPr marL="0" indent="0" algn="l">
              <a:lnSpc>
                <a:spcPts val="2600"/>
              </a:lnSpc>
              <a:buNone/>
            </a:pPr>
            <a:r>
              <a:rPr lang="en-US" sz="1600" dirty="0">
                <a:solidFill>
                  <a:srgbClr val="CFD0D8"/>
                </a:solidFill>
                <a:latin typeface="Roboto" panose="02000000000000000000" pitchFamily="34" charset="0"/>
                <a:ea typeface="Roboto" panose="02000000000000000000" pitchFamily="34" charset="-122"/>
                <a:cs typeface="Roboto" panose="02000000000000000000" pitchFamily="34" charset="-120"/>
              </a:rPr>
              <a:t>These focus on your specific skills and knowledge related to the job. Be prepared to demonstrate your expertise in your field.</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58071" y="595551"/>
            <a:ext cx="10782181" cy="676870"/>
          </a:xfrm>
          <a:prstGeom prst="rect">
            <a:avLst/>
          </a:prstGeom>
          <a:noFill/>
        </p:spPr>
        <p:txBody>
          <a:bodyPr wrap="none" lIns="0" tIns="0" rIns="0" bIns="0" rtlCol="0" anchor="t"/>
          <a:lstStyle/>
          <a:p>
            <a:pPr marL="0" indent="0">
              <a:lnSpc>
                <a:spcPts val="5300"/>
              </a:lnSpc>
              <a:buNone/>
            </a:pPr>
            <a:r>
              <a:rPr lang="en-US" sz="4250" dirty="0">
                <a:solidFill>
                  <a:srgbClr val="FFFFFF"/>
                </a:solidFill>
                <a:latin typeface="Roboto Medium" panose="02000000000000000000" pitchFamily="34" charset="0"/>
                <a:ea typeface="Roboto Medium" panose="02000000000000000000" pitchFamily="34" charset="-122"/>
                <a:cs typeface="Roboto Medium" panose="02000000000000000000" pitchFamily="34" charset="-120"/>
              </a:rPr>
              <a:t>Interview Dress Code: Projecting Confidence</a:t>
            </a:r>
            <a:endParaRPr lang="en-US" sz="4250" dirty="0"/>
          </a:p>
        </p:txBody>
      </p:sp>
      <p:pic>
        <p:nvPicPr>
          <p:cNvPr id="3" name="Image 0" descr="preencoded.png"/>
          <p:cNvPicPr>
            <a:picLocks noChangeAspect="1"/>
          </p:cNvPicPr>
          <p:nvPr/>
        </p:nvPicPr>
        <p:blipFill>
          <a:blip r:embed="rId1"/>
          <a:stretch>
            <a:fillRect/>
          </a:stretch>
        </p:blipFill>
        <p:spPr>
          <a:xfrm>
            <a:off x="2954655" y="1705570"/>
            <a:ext cx="2163842" cy="1940838"/>
          </a:xfrm>
          <a:prstGeom prst="rect">
            <a:avLst/>
          </a:prstGeom>
        </p:spPr>
      </p:pic>
      <p:sp>
        <p:nvSpPr>
          <p:cNvPr id="4" name="Text 1"/>
          <p:cNvSpPr/>
          <p:nvPr/>
        </p:nvSpPr>
        <p:spPr>
          <a:xfrm>
            <a:off x="3959543" y="2717959"/>
            <a:ext cx="153829" cy="433149"/>
          </a:xfrm>
          <a:prstGeom prst="rect">
            <a:avLst/>
          </a:prstGeom>
          <a:noFill/>
        </p:spPr>
        <p:txBody>
          <a:bodyPr wrap="none" lIns="0" tIns="0" rIns="0" bIns="0" rtlCol="0" anchor="t"/>
          <a:lstStyle/>
          <a:p>
            <a:pPr marL="0" indent="0" algn="ctr">
              <a:lnSpc>
                <a:spcPts val="3400"/>
              </a:lnSpc>
              <a:buNone/>
            </a:pPr>
            <a:r>
              <a:rPr lang="en-US" sz="21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1</a:t>
            </a:r>
            <a:endParaRPr lang="en-US" sz="2100" dirty="0"/>
          </a:p>
        </p:txBody>
      </p:sp>
      <p:sp>
        <p:nvSpPr>
          <p:cNvPr id="5" name="Text 2"/>
          <p:cNvSpPr/>
          <p:nvPr/>
        </p:nvSpPr>
        <p:spPr>
          <a:xfrm>
            <a:off x="5335072" y="2095381"/>
            <a:ext cx="2707481" cy="338376"/>
          </a:xfrm>
          <a:prstGeom prst="rect">
            <a:avLst/>
          </a:prstGeom>
          <a:noFill/>
        </p:spPr>
        <p:txBody>
          <a:bodyPr wrap="none" lIns="0" tIns="0" rIns="0" bIns="0" rtlCol="0" anchor="t"/>
          <a:lstStyle/>
          <a:p>
            <a:pPr marL="0" indent="0" algn="l">
              <a:lnSpc>
                <a:spcPts val="2650"/>
              </a:lnSpc>
              <a:buNone/>
            </a:pPr>
            <a:r>
              <a:rPr lang="en-US" sz="21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Professional Attire</a:t>
            </a:r>
            <a:endParaRPr lang="en-US" sz="2100" dirty="0"/>
          </a:p>
        </p:txBody>
      </p:sp>
      <p:sp>
        <p:nvSpPr>
          <p:cNvPr id="6" name="Text 3"/>
          <p:cNvSpPr/>
          <p:nvPr/>
        </p:nvSpPr>
        <p:spPr>
          <a:xfrm>
            <a:off x="5335072" y="2563654"/>
            <a:ext cx="8320683" cy="692944"/>
          </a:xfrm>
          <a:prstGeom prst="rect">
            <a:avLst/>
          </a:prstGeom>
          <a:noFill/>
        </p:spPr>
        <p:txBody>
          <a:bodyPr wrap="square" lIns="0" tIns="0" rIns="0" bIns="0" rtlCol="0" anchor="t"/>
          <a:lstStyle/>
          <a:p>
            <a:pPr marL="0" indent="0" algn="l">
              <a:lnSpc>
                <a:spcPts val="2700"/>
              </a:lnSpc>
              <a:buNone/>
            </a:pPr>
            <a:r>
              <a:rPr lang="en-US" sz="1700" dirty="0">
                <a:solidFill>
                  <a:srgbClr val="CFD0D8"/>
                </a:solidFill>
                <a:latin typeface="Roboto" panose="02000000000000000000" pitchFamily="34" charset="0"/>
                <a:ea typeface="Roboto" panose="02000000000000000000" pitchFamily="34" charset="-122"/>
                <a:cs typeface="Roboto" panose="02000000000000000000" pitchFamily="34" charset="-120"/>
              </a:rPr>
              <a:t>For most interviews, a suit or business casual attire is appropriate. Choose clean, well-fitting clothes that make you feel comfortable and confident.</a:t>
            </a:r>
            <a:endParaRPr lang="en-US" sz="1700" dirty="0"/>
          </a:p>
        </p:txBody>
      </p:sp>
      <p:sp>
        <p:nvSpPr>
          <p:cNvPr id="7" name="Shape 4"/>
          <p:cNvSpPr/>
          <p:nvPr/>
        </p:nvSpPr>
        <p:spPr>
          <a:xfrm>
            <a:off x="5172551" y="3658195"/>
            <a:ext cx="8645723" cy="15240"/>
          </a:xfrm>
          <a:prstGeom prst="roundRect">
            <a:avLst>
              <a:gd name="adj" fmla="val 596928"/>
            </a:avLst>
          </a:prstGeom>
          <a:solidFill>
            <a:srgbClr val="313E80"/>
          </a:solidFill>
        </p:spPr>
      </p:sp>
      <p:pic>
        <p:nvPicPr>
          <p:cNvPr id="8" name="Image 1" descr="preencoded.png"/>
          <p:cNvPicPr>
            <a:picLocks noChangeAspect="1"/>
          </p:cNvPicPr>
          <p:nvPr/>
        </p:nvPicPr>
        <p:blipFill>
          <a:blip r:embed="rId2"/>
          <a:stretch>
            <a:fillRect/>
          </a:stretch>
        </p:blipFill>
        <p:spPr>
          <a:xfrm>
            <a:off x="1872734" y="3700463"/>
            <a:ext cx="4327684" cy="1940838"/>
          </a:xfrm>
          <a:prstGeom prst="rect">
            <a:avLst/>
          </a:prstGeom>
        </p:spPr>
      </p:pic>
      <p:sp>
        <p:nvSpPr>
          <p:cNvPr id="9" name="Text 5"/>
          <p:cNvSpPr/>
          <p:nvPr/>
        </p:nvSpPr>
        <p:spPr>
          <a:xfrm>
            <a:off x="3959662" y="4454247"/>
            <a:ext cx="153829" cy="433149"/>
          </a:xfrm>
          <a:prstGeom prst="rect">
            <a:avLst/>
          </a:prstGeom>
          <a:noFill/>
        </p:spPr>
        <p:txBody>
          <a:bodyPr wrap="none" lIns="0" tIns="0" rIns="0" bIns="0" rtlCol="0" anchor="t"/>
          <a:lstStyle/>
          <a:p>
            <a:pPr marL="0" indent="0" algn="ctr">
              <a:lnSpc>
                <a:spcPts val="3400"/>
              </a:lnSpc>
              <a:buNone/>
            </a:pPr>
            <a:r>
              <a:rPr lang="en-US" sz="21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2</a:t>
            </a:r>
            <a:endParaRPr lang="en-US" sz="2100" dirty="0"/>
          </a:p>
        </p:txBody>
      </p:sp>
      <p:sp>
        <p:nvSpPr>
          <p:cNvPr id="10" name="Text 6"/>
          <p:cNvSpPr/>
          <p:nvPr/>
        </p:nvSpPr>
        <p:spPr>
          <a:xfrm>
            <a:off x="6416993" y="4090273"/>
            <a:ext cx="2707481" cy="338376"/>
          </a:xfrm>
          <a:prstGeom prst="rect">
            <a:avLst/>
          </a:prstGeom>
          <a:noFill/>
        </p:spPr>
        <p:txBody>
          <a:bodyPr wrap="none" lIns="0" tIns="0" rIns="0" bIns="0" rtlCol="0" anchor="t"/>
          <a:lstStyle/>
          <a:p>
            <a:pPr marL="0" indent="0" algn="l">
              <a:lnSpc>
                <a:spcPts val="2650"/>
              </a:lnSpc>
              <a:buNone/>
            </a:pPr>
            <a:r>
              <a:rPr lang="en-US" sz="21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Clean &amp; Polished</a:t>
            </a:r>
            <a:endParaRPr lang="en-US" sz="2100" dirty="0"/>
          </a:p>
        </p:txBody>
      </p:sp>
      <p:sp>
        <p:nvSpPr>
          <p:cNvPr id="11" name="Text 7"/>
          <p:cNvSpPr/>
          <p:nvPr/>
        </p:nvSpPr>
        <p:spPr>
          <a:xfrm>
            <a:off x="6416993" y="4558546"/>
            <a:ext cx="7238762" cy="692944"/>
          </a:xfrm>
          <a:prstGeom prst="rect">
            <a:avLst/>
          </a:prstGeom>
          <a:noFill/>
        </p:spPr>
        <p:txBody>
          <a:bodyPr wrap="square" lIns="0" tIns="0" rIns="0" bIns="0" rtlCol="0" anchor="t"/>
          <a:lstStyle/>
          <a:p>
            <a:pPr marL="0" indent="0" algn="l">
              <a:lnSpc>
                <a:spcPts val="2700"/>
              </a:lnSpc>
              <a:buNone/>
            </a:pPr>
            <a:r>
              <a:rPr lang="en-US" sz="1700" dirty="0">
                <a:solidFill>
                  <a:srgbClr val="CFD0D8"/>
                </a:solidFill>
                <a:latin typeface="Roboto" panose="02000000000000000000" pitchFamily="34" charset="0"/>
                <a:ea typeface="Roboto" panose="02000000000000000000" pitchFamily="34" charset="-122"/>
                <a:cs typeface="Roboto" panose="02000000000000000000" pitchFamily="34" charset="-120"/>
              </a:rPr>
              <a:t>Ensure your shoes are polished, accessories are minimal, and hair is neatly styled. Pay attention to details to project a professional image.</a:t>
            </a:r>
            <a:endParaRPr lang="en-US" sz="1700" dirty="0"/>
          </a:p>
        </p:txBody>
      </p:sp>
      <p:sp>
        <p:nvSpPr>
          <p:cNvPr id="12" name="Shape 8"/>
          <p:cNvSpPr/>
          <p:nvPr/>
        </p:nvSpPr>
        <p:spPr>
          <a:xfrm>
            <a:off x="6254472" y="5653088"/>
            <a:ext cx="7563803" cy="15240"/>
          </a:xfrm>
          <a:prstGeom prst="roundRect">
            <a:avLst>
              <a:gd name="adj" fmla="val 596928"/>
            </a:avLst>
          </a:prstGeom>
          <a:solidFill>
            <a:srgbClr val="313E80"/>
          </a:solidFill>
        </p:spPr>
      </p:sp>
      <p:pic>
        <p:nvPicPr>
          <p:cNvPr id="13" name="Image 2" descr="preencoded.png"/>
          <p:cNvPicPr>
            <a:picLocks noChangeAspect="1"/>
          </p:cNvPicPr>
          <p:nvPr/>
        </p:nvPicPr>
        <p:blipFill>
          <a:blip r:embed="rId3"/>
          <a:stretch>
            <a:fillRect/>
          </a:stretch>
        </p:blipFill>
        <p:spPr>
          <a:xfrm>
            <a:off x="790813" y="5695355"/>
            <a:ext cx="6491526" cy="1940838"/>
          </a:xfrm>
          <a:prstGeom prst="rect">
            <a:avLst/>
          </a:prstGeom>
        </p:spPr>
      </p:pic>
      <p:sp>
        <p:nvSpPr>
          <p:cNvPr id="14" name="Text 9"/>
          <p:cNvSpPr/>
          <p:nvPr/>
        </p:nvSpPr>
        <p:spPr>
          <a:xfrm>
            <a:off x="3959662" y="6449139"/>
            <a:ext cx="153829" cy="433149"/>
          </a:xfrm>
          <a:prstGeom prst="rect">
            <a:avLst/>
          </a:prstGeom>
          <a:noFill/>
        </p:spPr>
        <p:txBody>
          <a:bodyPr wrap="none" lIns="0" tIns="0" rIns="0" bIns="0" rtlCol="0" anchor="t"/>
          <a:lstStyle/>
          <a:p>
            <a:pPr marL="0" indent="0" algn="ctr">
              <a:lnSpc>
                <a:spcPts val="3400"/>
              </a:lnSpc>
              <a:buNone/>
            </a:pPr>
            <a:r>
              <a:rPr lang="en-US" sz="21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3</a:t>
            </a:r>
            <a:endParaRPr lang="en-US" sz="2100" dirty="0"/>
          </a:p>
        </p:txBody>
      </p:sp>
      <p:sp>
        <p:nvSpPr>
          <p:cNvPr id="15" name="Text 10"/>
          <p:cNvSpPr/>
          <p:nvPr/>
        </p:nvSpPr>
        <p:spPr>
          <a:xfrm>
            <a:off x="7498913" y="5911929"/>
            <a:ext cx="2707481" cy="338376"/>
          </a:xfrm>
          <a:prstGeom prst="rect">
            <a:avLst/>
          </a:prstGeom>
          <a:noFill/>
        </p:spPr>
        <p:txBody>
          <a:bodyPr wrap="none" lIns="0" tIns="0" rIns="0" bIns="0" rtlCol="0" anchor="t"/>
          <a:lstStyle/>
          <a:p>
            <a:pPr marL="0" indent="0" algn="l">
              <a:lnSpc>
                <a:spcPts val="2650"/>
              </a:lnSpc>
              <a:buNone/>
            </a:pPr>
            <a:r>
              <a:rPr lang="en-US" sz="2100" dirty="0">
                <a:solidFill>
                  <a:srgbClr val="CFD0D8"/>
                </a:solidFill>
                <a:latin typeface="Roboto Medium" panose="02000000000000000000" pitchFamily="34" charset="0"/>
                <a:ea typeface="Roboto Medium" panose="02000000000000000000" pitchFamily="34" charset="-122"/>
                <a:cs typeface="Roboto Medium" panose="02000000000000000000" pitchFamily="34" charset="-120"/>
              </a:rPr>
              <a:t>Confidence &amp; Comfort</a:t>
            </a:r>
            <a:endParaRPr lang="en-US" sz="2100" dirty="0"/>
          </a:p>
        </p:txBody>
      </p:sp>
      <p:sp>
        <p:nvSpPr>
          <p:cNvPr id="16" name="Text 11"/>
          <p:cNvSpPr/>
          <p:nvPr/>
        </p:nvSpPr>
        <p:spPr>
          <a:xfrm>
            <a:off x="7498913" y="6380202"/>
            <a:ext cx="6156841" cy="1039416"/>
          </a:xfrm>
          <a:prstGeom prst="rect">
            <a:avLst/>
          </a:prstGeom>
          <a:noFill/>
        </p:spPr>
        <p:txBody>
          <a:bodyPr wrap="square" lIns="0" tIns="0" rIns="0" bIns="0" rtlCol="0" anchor="t"/>
          <a:lstStyle/>
          <a:p>
            <a:pPr marL="0" indent="0" algn="l">
              <a:lnSpc>
                <a:spcPts val="2700"/>
              </a:lnSpc>
              <a:buNone/>
            </a:pPr>
            <a:r>
              <a:rPr lang="en-US" sz="1700" dirty="0">
                <a:solidFill>
                  <a:srgbClr val="CFD0D8"/>
                </a:solidFill>
                <a:latin typeface="Roboto" panose="02000000000000000000" pitchFamily="34" charset="0"/>
                <a:ea typeface="Roboto" panose="02000000000000000000" pitchFamily="34" charset="-122"/>
                <a:cs typeface="Roboto" panose="02000000000000000000" pitchFamily="34" charset="-120"/>
              </a:rPr>
              <a:t>Choose clothes that make you feel confident and comfortable. Avoid wearing anything that might distract you or the interviewer.</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5122</Words>
  <Application>WPS Presentation</Application>
  <PresentationFormat>On-screen Show (16:9)</PresentationFormat>
  <Paragraphs>144</Paragraphs>
  <Slides>12</Slides>
  <Notes>9</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12</vt:i4>
      </vt:variant>
    </vt:vector>
  </HeadingPairs>
  <TitlesOfParts>
    <vt:vector size="30" baseType="lpstr">
      <vt:lpstr>Arial</vt:lpstr>
      <vt:lpstr>SimSun</vt:lpstr>
      <vt:lpstr>Wingdings</vt:lpstr>
      <vt:lpstr>Roboto Medium</vt:lpstr>
      <vt:lpstr>Roboto Medium</vt:lpstr>
      <vt:lpstr>Roboto Medium</vt:lpstr>
      <vt:lpstr>Roboto</vt:lpstr>
      <vt:lpstr>Roboto</vt:lpstr>
      <vt:lpstr>Roboto</vt:lpstr>
      <vt:lpstr>Roboto Bold</vt:lpstr>
      <vt:lpstr>Segoe Print</vt:lpstr>
      <vt:lpstr>Roboto Bold</vt:lpstr>
      <vt:lpstr>Roboto Bold</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Hp</cp:lastModifiedBy>
  <cp:revision>5</cp:revision>
  <dcterms:created xsi:type="dcterms:W3CDTF">2024-12-11T12:52:00Z</dcterms:created>
  <dcterms:modified xsi:type="dcterms:W3CDTF">2024-12-11T13:08:50Z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DEEACE8B87324BD7B8E0695D547C3C65_12</vt:lpwstr>
  </property>
  <property fmtid="{D5CDD505-2E9C-101B-9397-08002B2CF9AE}" pid="3" name="KSOProductBuildVer">
    <vt:lpwstr>1033-12.2.0.19307</vt:lpwstr>
  </property>
</Properties>
</file>